
<file path=[Content_Types].xml><?xml version="1.0" encoding="utf-8"?>
<Types xmlns="http://schemas.openxmlformats.org/package/2006/content-types">
  <Default Extension="gif" ContentType="image/gi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20"/>
  </p:notesMasterIdLst>
  <p:sldIdLst>
    <p:sldId id="256" r:id="rId2"/>
    <p:sldId id="263" r:id="rId3"/>
    <p:sldId id="264" r:id="rId4"/>
    <p:sldId id="270" r:id="rId5"/>
    <p:sldId id="257" r:id="rId6"/>
    <p:sldId id="258" r:id="rId7"/>
    <p:sldId id="265" r:id="rId8"/>
    <p:sldId id="259" r:id="rId9"/>
    <p:sldId id="260" r:id="rId10"/>
    <p:sldId id="266" r:id="rId11"/>
    <p:sldId id="261" r:id="rId12"/>
    <p:sldId id="269" r:id="rId13"/>
    <p:sldId id="268" r:id="rId14"/>
    <p:sldId id="271" r:id="rId15"/>
    <p:sldId id="275" r:id="rId16"/>
    <p:sldId id="267" r:id="rId17"/>
    <p:sldId id="274" r:id="rId18"/>
    <p:sldId id="276"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4884"/>
  </p:normalViewPr>
  <p:slideViewPr>
    <p:cSldViewPr snapToGrid="0" snapToObjects="1">
      <p:cViewPr varScale="1">
        <p:scale>
          <a:sx n="93" d="100"/>
          <a:sy n="93" d="100"/>
        </p:scale>
        <p:origin x="1320" y="20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gif>
</file>

<file path=ppt/media/image14.jpg>
</file>

<file path=ppt/media/image15.gif>
</file>

<file path=ppt/media/image16.gif>
</file>

<file path=ppt/media/image17.png>
</file>

<file path=ppt/media/image18.png>
</file>

<file path=ppt/media/image19.png>
</file>

<file path=ppt/media/image2.png>
</file>

<file path=ppt/media/image20.jpeg>
</file>

<file path=ppt/media/image21.png>
</file>

<file path=ppt/media/image22.gif>
</file>

<file path=ppt/media/image23.png>
</file>

<file path=ppt/media/image24.jpg>
</file>

<file path=ppt/media/image25.jpg>
</file>

<file path=ppt/media/image26.jpg>
</file>

<file path=ppt/media/image3.gif>
</file>

<file path=ppt/media/image4.jpg>
</file>

<file path=ppt/media/image5.jpeg>
</file>

<file path=ppt/media/image6.jpg>
</file>

<file path=ppt/media/image7.gif>
</file>

<file path=ppt/media/image8.JP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53E225-92DD-7C41-842C-C7B58BB40F4C}" type="datetimeFigureOut">
              <a:rPr lang="en-CA" smtClean="0"/>
              <a:t>2019-09-02</a:t>
            </a:fld>
            <a:endParaRPr lang="en-CA"/>
          </a:p>
        </p:txBody>
      </p:sp>
      <p:sp>
        <p:nvSpPr>
          <p:cNvPr id="4" name="Espace réservé de l'image de diapositiv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1C2718-CC91-724B-A0D1-63BAB4D9C1DE}" type="slidenum">
              <a:rPr lang="en-CA" smtClean="0"/>
              <a:t>‹n°›</a:t>
            </a:fld>
            <a:endParaRPr lang="en-CA"/>
          </a:p>
        </p:txBody>
      </p:sp>
    </p:spTree>
    <p:extLst>
      <p:ext uri="{BB962C8B-B14F-4D97-AF65-F5344CB8AC3E}">
        <p14:creationId xmlns:p14="http://schemas.microsoft.com/office/powerpoint/2010/main" val="711674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Can I guess your age by looking at your brain? My name is Isabelle, and for my </a:t>
            </a:r>
            <a:r>
              <a:rPr lang="en-CA" dirty="0" err="1"/>
              <a:t>Brainhack</a:t>
            </a:r>
            <a:r>
              <a:rPr lang="en-CA" dirty="0"/>
              <a:t> School project I am interested in seeing if we can efficiently predict age by looking at the activity of the brain at rest.</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1</a:t>
            </a:fld>
            <a:endParaRPr lang="en-CA"/>
          </a:p>
        </p:txBody>
      </p:sp>
    </p:spTree>
    <p:extLst>
      <p:ext uri="{BB962C8B-B14F-4D97-AF65-F5344CB8AC3E}">
        <p14:creationId xmlns:p14="http://schemas.microsoft.com/office/powerpoint/2010/main" val="1834899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Brachiosaurus</a:t>
            </a:r>
          </a:p>
          <a:p>
            <a:r>
              <a:rPr lang="en-CA" dirty="0"/>
              <a:t>Super interested in open science and using more advanced models, data driven models, go beyond traditional stats and learn to code using Python</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2</a:t>
            </a:fld>
            <a:endParaRPr lang="en-CA"/>
          </a:p>
        </p:txBody>
      </p:sp>
    </p:spTree>
    <p:extLst>
      <p:ext uri="{BB962C8B-B14F-4D97-AF65-F5344CB8AC3E}">
        <p14:creationId xmlns:p14="http://schemas.microsoft.com/office/powerpoint/2010/main" val="1815390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This is me today. With applications such as </a:t>
            </a:r>
            <a:r>
              <a:rPr lang="en-CA" dirty="0" err="1"/>
              <a:t>FaceApp</a:t>
            </a:r>
            <a:r>
              <a:rPr lang="en-CA" dirty="0"/>
              <a:t>, I can predict what I will look like in the future. I definitely look like my mom! </a:t>
            </a:r>
            <a:r>
              <a:rPr lang="en-CA" dirty="0" err="1"/>
              <a:t>FaceApp</a:t>
            </a:r>
            <a:r>
              <a:rPr lang="en-CA" dirty="0"/>
              <a:t> uses a predictive machine learning algorithm to make those predictions. The model first learns about the different features of the face in individuals of different ages. After learning this information, the model can predict the development of these features through time on faces that it hasn’t seen before..</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5</a:t>
            </a:fld>
            <a:endParaRPr lang="en-CA"/>
          </a:p>
        </p:txBody>
      </p:sp>
    </p:spTree>
    <p:extLst>
      <p:ext uri="{BB962C8B-B14F-4D97-AF65-F5344CB8AC3E}">
        <p14:creationId xmlns:p14="http://schemas.microsoft.com/office/powerpoint/2010/main" val="41610609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Jus like our faces, our brain ages. And to be able to predict what it will look like in the future, we first need to know if we can produce an effective predictive model that could efficiently predict the age of a brain by looking at its features. </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6</a:t>
            </a:fld>
            <a:endParaRPr lang="en-CA"/>
          </a:p>
        </p:txBody>
      </p:sp>
    </p:spTree>
    <p:extLst>
      <p:ext uri="{BB962C8B-B14F-4D97-AF65-F5344CB8AC3E}">
        <p14:creationId xmlns:p14="http://schemas.microsoft.com/office/powerpoint/2010/main" val="12815197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There are many features that can be assessed from the activity of the brain. For this project, I will focus on 3 of those features. </a:t>
            </a:r>
          </a:p>
          <a:p>
            <a:endParaRPr lang="en-CA" dirty="0"/>
          </a:p>
          <a:p>
            <a:pPr marL="228600" indent="-228600">
              <a:buAutoNum type="arabicPeriod"/>
            </a:pPr>
            <a:r>
              <a:rPr lang="en-CA" dirty="0"/>
              <a:t>The activity in the different regions of our brain varies through time. We can model this activity by computing activity maps.</a:t>
            </a:r>
          </a:p>
          <a:p>
            <a:pPr marL="228600" indent="-228600">
              <a:buAutoNum type="arabicPeriod"/>
            </a:pPr>
            <a:r>
              <a:rPr lang="en-CA" dirty="0"/>
              <a:t>It is important to note that this activity is not isolated to each neural region and that activity in different brain regions tends to co-occur with time, making these regions functionally connected. We can model this relationship in activity by computing functional connectivity.</a:t>
            </a:r>
          </a:p>
          <a:p>
            <a:pPr marL="228600" indent="-228600">
              <a:buAutoNum type="arabicPeriod"/>
            </a:pPr>
            <a:r>
              <a:rPr lang="en-CA" dirty="0"/>
              <a:t>The activity in the brain is captured as an electrical signal that fluctuates in amplitude and frequency. We can assess this fluctuation of the signal through time and brain regions by computing the ratio of the total amplitude of low-frequency activity to that of all other frequencies recorded. This feature is called fractional amplitude of low-frequency fluctuation or </a:t>
            </a:r>
            <a:r>
              <a:rPr lang="en-CA" dirty="0" err="1"/>
              <a:t>fALFF</a:t>
            </a:r>
            <a:r>
              <a:rPr lang="en-CA" dirty="0"/>
              <a:t> for short.</a:t>
            </a:r>
          </a:p>
          <a:p>
            <a:pPr marL="228600" indent="-228600">
              <a:buAutoNum type="arabicPeriod"/>
            </a:pPr>
            <a:endParaRPr lang="en-CA" dirty="0"/>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8</a:t>
            </a:fld>
            <a:endParaRPr lang="en-CA"/>
          </a:p>
        </p:txBody>
      </p:sp>
    </p:spTree>
    <p:extLst>
      <p:ext uri="{BB962C8B-B14F-4D97-AF65-F5344CB8AC3E}">
        <p14:creationId xmlns:p14="http://schemas.microsoft.com/office/powerpoint/2010/main" val="16664913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Each of these features give us a different information about brain activity and could have a different capacity to predict age. Hence, I will create 3 support vector regressor algorithms that will evaluate the linear prediction of age for each feature. I will also compare the performance of these models to see which feature is most predictive of age.</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9</a:t>
            </a:fld>
            <a:endParaRPr lang="en-CA"/>
          </a:p>
        </p:txBody>
      </p:sp>
    </p:spTree>
    <p:extLst>
      <p:ext uri="{BB962C8B-B14F-4D97-AF65-F5344CB8AC3E}">
        <p14:creationId xmlns:p14="http://schemas.microsoft.com/office/powerpoint/2010/main" val="14593012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I will also compute a model that will combine the predictive capacity of the 3 features to see if combining them increases our capacity to predict age.</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11</a:t>
            </a:fld>
            <a:endParaRPr lang="en-CA"/>
          </a:p>
        </p:txBody>
      </p:sp>
    </p:spTree>
    <p:extLst>
      <p:ext uri="{BB962C8B-B14F-4D97-AF65-F5344CB8AC3E}">
        <p14:creationId xmlns:p14="http://schemas.microsoft.com/office/powerpoint/2010/main" val="41202461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 diapositive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en-CA" dirty="0"/>
              <a:t>I will also compute a model that will combine the predictive capacity of the 3 features to see if combining them increases our capacity to predict age.</a:t>
            </a:r>
          </a:p>
        </p:txBody>
      </p:sp>
      <p:sp>
        <p:nvSpPr>
          <p:cNvPr id="4" name="Espace réservé du numéro de diapositive 3"/>
          <p:cNvSpPr>
            <a:spLocks noGrp="1"/>
          </p:cNvSpPr>
          <p:nvPr>
            <p:ph type="sldNum" sz="quarter" idx="5"/>
          </p:nvPr>
        </p:nvSpPr>
        <p:spPr/>
        <p:txBody>
          <a:bodyPr/>
          <a:lstStyle/>
          <a:p>
            <a:fld id="{2B1C2718-CC91-724B-A0D1-63BAB4D9C1DE}" type="slidenum">
              <a:rPr lang="en-CA" smtClean="0"/>
              <a:t>12</a:t>
            </a:fld>
            <a:endParaRPr lang="en-CA"/>
          </a:p>
        </p:txBody>
      </p:sp>
    </p:spTree>
    <p:extLst>
      <p:ext uri="{BB962C8B-B14F-4D97-AF65-F5344CB8AC3E}">
        <p14:creationId xmlns:p14="http://schemas.microsoft.com/office/powerpoint/2010/main" val="5166524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111F1F-F57F-804A-83CF-F2C3BD3EB9B3}"/>
              </a:ext>
            </a:extLst>
          </p:cNvPr>
          <p:cNvSpPr>
            <a:spLocks noGrp="1"/>
          </p:cNvSpPr>
          <p:nvPr>
            <p:ph type="ctrTitle"/>
          </p:nvPr>
        </p:nvSpPr>
        <p:spPr>
          <a:xfrm>
            <a:off x="1524000" y="1122363"/>
            <a:ext cx="9144000" cy="2387600"/>
          </a:xfrm>
        </p:spPr>
        <p:txBody>
          <a:bodyPr anchor="b"/>
          <a:lstStyle>
            <a:lvl1pPr algn="ctr">
              <a:defRPr sz="6000"/>
            </a:lvl1pPr>
          </a:lstStyle>
          <a:p>
            <a:r>
              <a:rPr lang="fr-CA"/>
              <a:t>Modifier le style du titre</a:t>
            </a:r>
            <a:endParaRPr lang="en-CA"/>
          </a:p>
        </p:txBody>
      </p:sp>
      <p:sp>
        <p:nvSpPr>
          <p:cNvPr id="3" name="Sous-titre 2">
            <a:extLst>
              <a:ext uri="{FF2B5EF4-FFF2-40B4-BE49-F238E27FC236}">
                <a16:creationId xmlns:a16="http://schemas.microsoft.com/office/drawing/2014/main" id="{344D8E2C-A54E-D848-853B-E225607695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a:t>Modifier le style des sous-titres du masque</a:t>
            </a:r>
            <a:endParaRPr lang="en-CA"/>
          </a:p>
        </p:txBody>
      </p:sp>
      <p:sp>
        <p:nvSpPr>
          <p:cNvPr id="4" name="Espace réservé de la date 3">
            <a:extLst>
              <a:ext uri="{FF2B5EF4-FFF2-40B4-BE49-F238E27FC236}">
                <a16:creationId xmlns:a16="http://schemas.microsoft.com/office/drawing/2014/main" id="{E38836BC-004D-1C45-A7D2-664A638B2E1B}"/>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F03DC573-F1C3-E348-8BE7-985FF349F8C4}"/>
              </a:ext>
            </a:extLst>
          </p:cNvPr>
          <p:cNvSpPr>
            <a:spLocks noGrp="1"/>
          </p:cNvSpPr>
          <p:nvPr>
            <p:ph type="ftr" sz="quarter" idx="11"/>
          </p:nvPr>
        </p:nvSpPr>
        <p:spPr/>
        <p:txBody>
          <a:bodyPr/>
          <a:lstStyle/>
          <a:p>
            <a:endParaRPr lang="en-CA"/>
          </a:p>
        </p:txBody>
      </p:sp>
      <p:sp>
        <p:nvSpPr>
          <p:cNvPr id="6" name="Espace réservé du numéro de diapositive 5">
            <a:extLst>
              <a:ext uri="{FF2B5EF4-FFF2-40B4-BE49-F238E27FC236}">
                <a16:creationId xmlns:a16="http://schemas.microsoft.com/office/drawing/2014/main" id="{1FFF6A18-53D0-B443-8699-1F52F9CB44B9}"/>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2329522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16DD141-29B7-6848-8235-040A76EC255C}"/>
              </a:ext>
            </a:extLst>
          </p:cNvPr>
          <p:cNvSpPr>
            <a:spLocks noGrp="1"/>
          </p:cNvSpPr>
          <p:nvPr>
            <p:ph type="title"/>
          </p:nvPr>
        </p:nvSpPr>
        <p:spPr/>
        <p:txBody>
          <a:bodyPr/>
          <a:lstStyle/>
          <a:p>
            <a:r>
              <a:rPr lang="fr-CA"/>
              <a:t>Modifier le style du titre</a:t>
            </a:r>
            <a:endParaRPr lang="en-CA"/>
          </a:p>
        </p:txBody>
      </p:sp>
      <p:sp>
        <p:nvSpPr>
          <p:cNvPr id="3" name="Espace réservé du texte vertical 2">
            <a:extLst>
              <a:ext uri="{FF2B5EF4-FFF2-40B4-BE49-F238E27FC236}">
                <a16:creationId xmlns:a16="http://schemas.microsoft.com/office/drawing/2014/main" id="{1602BBEC-DB4E-5643-8119-1DEFDE377613}"/>
              </a:ext>
            </a:extLst>
          </p:cNvPr>
          <p:cNvSpPr>
            <a:spLocks noGrp="1"/>
          </p:cNvSpPr>
          <p:nvPr>
            <p:ph type="body" orient="vert" idx="1"/>
          </p:nvPr>
        </p:nvSpPr>
        <p:spPr/>
        <p:txBody>
          <a:bodyPr vert="eaVert"/>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e la date 3">
            <a:extLst>
              <a:ext uri="{FF2B5EF4-FFF2-40B4-BE49-F238E27FC236}">
                <a16:creationId xmlns:a16="http://schemas.microsoft.com/office/drawing/2014/main" id="{360D0715-4BEB-1245-8975-349CF77154DE}"/>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34357DEE-4E8E-FD4A-811C-100A0A9850F0}"/>
              </a:ext>
            </a:extLst>
          </p:cNvPr>
          <p:cNvSpPr>
            <a:spLocks noGrp="1"/>
          </p:cNvSpPr>
          <p:nvPr>
            <p:ph type="ftr" sz="quarter" idx="11"/>
          </p:nvPr>
        </p:nvSpPr>
        <p:spPr/>
        <p:txBody>
          <a:bodyPr/>
          <a:lstStyle/>
          <a:p>
            <a:endParaRPr lang="en-CA"/>
          </a:p>
        </p:txBody>
      </p:sp>
      <p:sp>
        <p:nvSpPr>
          <p:cNvPr id="6" name="Espace réservé du numéro de diapositive 5">
            <a:extLst>
              <a:ext uri="{FF2B5EF4-FFF2-40B4-BE49-F238E27FC236}">
                <a16:creationId xmlns:a16="http://schemas.microsoft.com/office/drawing/2014/main" id="{4588E10F-201C-734B-BAB1-93F4B5DEA9A9}"/>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3997051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DCFA44AD-1E62-6C48-BACD-B93614BC5210}"/>
              </a:ext>
            </a:extLst>
          </p:cNvPr>
          <p:cNvSpPr>
            <a:spLocks noGrp="1"/>
          </p:cNvSpPr>
          <p:nvPr>
            <p:ph type="title" orient="vert"/>
          </p:nvPr>
        </p:nvSpPr>
        <p:spPr>
          <a:xfrm>
            <a:off x="8724900" y="365125"/>
            <a:ext cx="2628900" cy="5811838"/>
          </a:xfrm>
        </p:spPr>
        <p:txBody>
          <a:bodyPr vert="eaVert"/>
          <a:lstStyle/>
          <a:p>
            <a:r>
              <a:rPr lang="fr-CA"/>
              <a:t>Modifier le style du titre</a:t>
            </a:r>
            <a:endParaRPr lang="en-CA"/>
          </a:p>
        </p:txBody>
      </p:sp>
      <p:sp>
        <p:nvSpPr>
          <p:cNvPr id="3" name="Espace réservé du texte vertical 2">
            <a:extLst>
              <a:ext uri="{FF2B5EF4-FFF2-40B4-BE49-F238E27FC236}">
                <a16:creationId xmlns:a16="http://schemas.microsoft.com/office/drawing/2014/main" id="{5B05BD9E-01A9-E24C-B88D-967F12848222}"/>
              </a:ext>
            </a:extLst>
          </p:cNvPr>
          <p:cNvSpPr>
            <a:spLocks noGrp="1"/>
          </p:cNvSpPr>
          <p:nvPr>
            <p:ph type="body" orient="vert" idx="1"/>
          </p:nvPr>
        </p:nvSpPr>
        <p:spPr>
          <a:xfrm>
            <a:off x="838200" y="365125"/>
            <a:ext cx="7734300" cy="5811838"/>
          </a:xfrm>
        </p:spPr>
        <p:txBody>
          <a:bodyPr vert="eaVert"/>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e la date 3">
            <a:extLst>
              <a:ext uri="{FF2B5EF4-FFF2-40B4-BE49-F238E27FC236}">
                <a16:creationId xmlns:a16="http://schemas.microsoft.com/office/drawing/2014/main" id="{456827DF-2BED-2D4D-8EF1-3349AC9EFE21}"/>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2332570E-C023-9D4E-BF66-92FA7BD7D6B4}"/>
              </a:ext>
            </a:extLst>
          </p:cNvPr>
          <p:cNvSpPr>
            <a:spLocks noGrp="1"/>
          </p:cNvSpPr>
          <p:nvPr>
            <p:ph type="ftr" sz="quarter" idx="11"/>
          </p:nvPr>
        </p:nvSpPr>
        <p:spPr/>
        <p:txBody>
          <a:bodyPr/>
          <a:lstStyle/>
          <a:p>
            <a:endParaRPr lang="en-CA"/>
          </a:p>
        </p:txBody>
      </p:sp>
      <p:sp>
        <p:nvSpPr>
          <p:cNvPr id="6" name="Espace réservé du numéro de diapositive 5">
            <a:extLst>
              <a:ext uri="{FF2B5EF4-FFF2-40B4-BE49-F238E27FC236}">
                <a16:creationId xmlns:a16="http://schemas.microsoft.com/office/drawing/2014/main" id="{F4FA4705-8111-B148-9B6E-B15786C9D969}"/>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2236710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E9646C4-3E7F-A645-9532-0E1C451E7B9C}"/>
              </a:ext>
            </a:extLst>
          </p:cNvPr>
          <p:cNvSpPr>
            <a:spLocks noGrp="1"/>
          </p:cNvSpPr>
          <p:nvPr>
            <p:ph type="title"/>
          </p:nvPr>
        </p:nvSpPr>
        <p:spPr/>
        <p:txBody>
          <a:bodyPr/>
          <a:lstStyle/>
          <a:p>
            <a:r>
              <a:rPr lang="fr-CA"/>
              <a:t>Modifier le style du titre</a:t>
            </a:r>
            <a:endParaRPr lang="en-CA"/>
          </a:p>
        </p:txBody>
      </p:sp>
      <p:sp>
        <p:nvSpPr>
          <p:cNvPr id="3" name="Espace réservé du contenu 2">
            <a:extLst>
              <a:ext uri="{FF2B5EF4-FFF2-40B4-BE49-F238E27FC236}">
                <a16:creationId xmlns:a16="http://schemas.microsoft.com/office/drawing/2014/main" id="{360AAF8D-0761-5B4C-8722-E0AC1A6C422E}"/>
              </a:ext>
            </a:extLst>
          </p:cNvPr>
          <p:cNvSpPr>
            <a:spLocks noGrp="1"/>
          </p:cNvSpPr>
          <p:nvPr>
            <p:ph idx="1"/>
          </p:nvPr>
        </p:nvSpPr>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e la date 3">
            <a:extLst>
              <a:ext uri="{FF2B5EF4-FFF2-40B4-BE49-F238E27FC236}">
                <a16:creationId xmlns:a16="http://schemas.microsoft.com/office/drawing/2014/main" id="{30DE7BFF-EB7D-6444-A2E2-0506FD9DF034}"/>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CF50B62E-23DB-8E48-94E2-D7E9A1AC9C1F}"/>
              </a:ext>
            </a:extLst>
          </p:cNvPr>
          <p:cNvSpPr>
            <a:spLocks noGrp="1"/>
          </p:cNvSpPr>
          <p:nvPr>
            <p:ph type="ftr" sz="quarter" idx="11"/>
          </p:nvPr>
        </p:nvSpPr>
        <p:spPr/>
        <p:txBody>
          <a:bodyPr/>
          <a:lstStyle/>
          <a:p>
            <a:endParaRPr lang="en-CA"/>
          </a:p>
        </p:txBody>
      </p:sp>
      <p:sp>
        <p:nvSpPr>
          <p:cNvPr id="6" name="Espace réservé du numéro de diapositive 5">
            <a:extLst>
              <a:ext uri="{FF2B5EF4-FFF2-40B4-BE49-F238E27FC236}">
                <a16:creationId xmlns:a16="http://schemas.microsoft.com/office/drawing/2014/main" id="{1B145D9C-70B4-0641-BA77-97D8E4F8B045}"/>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38026001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0018DBC-0C63-2D40-A869-302085C22C8B}"/>
              </a:ext>
            </a:extLst>
          </p:cNvPr>
          <p:cNvSpPr>
            <a:spLocks noGrp="1"/>
          </p:cNvSpPr>
          <p:nvPr>
            <p:ph type="title"/>
          </p:nvPr>
        </p:nvSpPr>
        <p:spPr>
          <a:xfrm>
            <a:off x="831850" y="1709738"/>
            <a:ext cx="10515600" cy="2852737"/>
          </a:xfrm>
        </p:spPr>
        <p:txBody>
          <a:bodyPr anchor="b"/>
          <a:lstStyle>
            <a:lvl1pPr>
              <a:defRPr sz="6000"/>
            </a:lvl1pPr>
          </a:lstStyle>
          <a:p>
            <a:r>
              <a:rPr lang="fr-CA"/>
              <a:t>Modifier le style du titre</a:t>
            </a:r>
            <a:endParaRPr lang="en-CA"/>
          </a:p>
        </p:txBody>
      </p:sp>
      <p:sp>
        <p:nvSpPr>
          <p:cNvPr id="3" name="Espace réservé du texte 2">
            <a:extLst>
              <a:ext uri="{FF2B5EF4-FFF2-40B4-BE49-F238E27FC236}">
                <a16:creationId xmlns:a16="http://schemas.microsoft.com/office/drawing/2014/main" id="{DFD3E2C9-1F0E-EB43-83D3-3D9516D8D5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CA"/>
              <a:t>Cliquez pour modifier les styles du texte du masque</a:t>
            </a:r>
          </a:p>
        </p:txBody>
      </p:sp>
      <p:sp>
        <p:nvSpPr>
          <p:cNvPr id="4" name="Espace réservé de la date 3">
            <a:extLst>
              <a:ext uri="{FF2B5EF4-FFF2-40B4-BE49-F238E27FC236}">
                <a16:creationId xmlns:a16="http://schemas.microsoft.com/office/drawing/2014/main" id="{8BEA7AB7-67C7-DE4B-AE11-B7DE46A3204F}"/>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2BC3FDC3-040C-1F4D-A8BA-51DA40DE65E8}"/>
              </a:ext>
            </a:extLst>
          </p:cNvPr>
          <p:cNvSpPr>
            <a:spLocks noGrp="1"/>
          </p:cNvSpPr>
          <p:nvPr>
            <p:ph type="ftr" sz="quarter" idx="11"/>
          </p:nvPr>
        </p:nvSpPr>
        <p:spPr/>
        <p:txBody>
          <a:bodyPr/>
          <a:lstStyle/>
          <a:p>
            <a:endParaRPr lang="en-CA"/>
          </a:p>
        </p:txBody>
      </p:sp>
      <p:sp>
        <p:nvSpPr>
          <p:cNvPr id="6" name="Espace réservé du numéro de diapositive 5">
            <a:extLst>
              <a:ext uri="{FF2B5EF4-FFF2-40B4-BE49-F238E27FC236}">
                <a16:creationId xmlns:a16="http://schemas.microsoft.com/office/drawing/2014/main" id="{E631CB08-2908-1043-8F7D-A5FF439C3D04}"/>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870651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B6C107-6273-F043-8844-EDE76E80D811}"/>
              </a:ext>
            </a:extLst>
          </p:cNvPr>
          <p:cNvSpPr>
            <a:spLocks noGrp="1"/>
          </p:cNvSpPr>
          <p:nvPr>
            <p:ph type="title"/>
          </p:nvPr>
        </p:nvSpPr>
        <p:spPr/>
        <p:txBody>
          <a:bodyPr/>
          <a:lstStyle/>
          <a:p>
            <a:r>
              <a:rPr lang="fr-CA"/>
              <a:t>Modifier le style du titre</a:t>
            </a:r>
            <a:endParaRPr lang="en-CA"/>
          </a:p>
        </p:txBody>
      </p:sp>
      <p:sp>
        <p:nvSpPr>
          <p:cNvPr id="3" name="Espace réservé du contenu 2">
            <a:extLst>
              <a:ext uri="{FF2B5EF4-FFF2-40B4-BE49-F238E27FC236}">
                <a16:creationId xmlns:a16="http://schemas.microsoft.com/office/drawing/2014/main" id="{019C9259-FD0E-9F43-BABF-A640EE8817B1}"/>
              </a:ext>
            </a:extLst>
          </p:cNvPr>
          <p:cNvSpPr>
            <a:spLocks noGrp="1"/>
          </p:cNvSpPr>
          <p:nvPr>
            <p:ph sz="half" idx="1"/>
          </p:nvPr>
        </p:nvSpPr>
        <p:spPr>
          <a:xfrm>
            <a:off x="838200" y="1825625"/>
            <a:ext cx="5181600" cy="4351338"/>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u contenu 3">
            <a:extLst>
              <a:ext uri="{FF2B5EF4-FFF2-40B4-BE49-F238E27FC236}">
                <a16:creationId xmlns:a16="http://schemas.microsoft.com/office/drawing/2014/main" id="{4AC09F6E-F9BA-7F4F-B5B0-39C2A540D21D}"/>
              </a:ext>
            </a:extLst>
          </p:cNvPr>
          <p:cNvSpPr>
            <a:spLocks noGrp="1"/>
          </p:cNvSpPr>
          <p:nvPr>
            <p:ph sz="half" idx="2"/>
          </p:nvPr>
        </p:nvSpPr>
        <p:spPr>
          <a:xfrm>
            <a:off x="6172200" y="1825625"/>
            <a:ext cx="5181600" cy="4351338"/>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5" name="Espace réservé de la date 4">
            <a:extLst>
              <a:ext uri="{FF2B5EF4-FFF2-40B4-BE49-F238E27FC236}">
                <a16:creationId xmlns:a16="http://schemas.microsoft.com/office/drawing/2014/main" id="{5C4A758A-C50E-844C-8F95-F8F2031EAFB5}"/>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6" name="Espace réservé du pied de page 5">
            <a:extLst>
              <a:ext uri="{FF2B5EF4-FFF2-40B4-BE49-F238E27FC236}">
                <a16:creationId xmlns:a16="http://schemas.microsoft.com/office/drawing/2014/main" id="{F2D1A913-91CD-FE42-9304-C2DDFA2164E2}"/>
              </a:ext>
            </a:extLst>
          </p:cNvPr>
          <p:cNvSpPr>
            <a:spLocks noGrp="1"/>
          </p:cNvSpPr>
          <p:nvPr>
            <p:ph type="ftr" sz="quarter" idx="11"/>
          </p:nvPr>
        </p:nvSpPr>
        <p:spPr/>
        <p:txBody>
          <a:bodyPr/>
          <a:lstStyle/>
          <a:p>
            <a:endParaRPr lang="en-CA"/>
          </a:p>
        </p:txBody>
      </p:sp>
      <p:sp>
        <p:nvSpPr>
          <p:cNvPr id="7" name="Espace réservé du numéro de diapositive 6">
            <a:extLst>
              <a:ext uri="{FF2B5EF4-FFF2-40B4-BE49-F238E27FC236}">
                <a16:creationId xmlns:a16="http://schemas.microsoft.com/office/drawing/2014/main" id="{571488BB-7AAD-EE4A-AC7E-A3016E13C8CF}"/>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62906689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D7E737B-7DAC-AF46-90E9-137B76DAC64A}"/>
              </a:ext>
            </a:extLst>
          </p:cNvPr>
          <p:cNvSpPr>
            <a:spLocks noGrp="1"/>
          </p:cNvSpPr>
          <p:nvPr>
            <p:ph type="title"/>
          </p:nvPr>
        </p:nvSpPr>
        <p:spPr>
          <a:xfrm>
            <a:off x="839788" y="365125"/>
            <a:ext cx="10515600" cy="1325563"/>
          </a:xfrm>
        </p:spPr>
        <p:txBody>
          <a:bodyPr/>
          <a:lstStyle/>
          <a:p>
            <a:r>
              <a:rPr lang="fr-CA"/>
              <a:t>Modifier le style du titre</a:t>
            </a:r>
            <a:endParaRPr lang="en-CA"/>
          </a:p>
        </p:txBody>
      </p:sp>
      <p:sp>
        <p:nvSpPr>
          <p:cNvPr id="3" name="Espace réservé du texte 2">
            <a:extLst>
              <a:ext uri="{FF2B5EF4-FFF2-40B4-BE49-F238E27FC236}">
                <a16:creationId xmlns:a16="http://schemas.microsoft.com/office/drawing/2014/main" id="{97E4B304-3D41-2947-94E5-6CA08A3DC6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4" name="Espace réservé du contenu 3">
            <a:extLst>
              <a:ext uri="{FF2B5EF4-FFF2-40B4-BE49-F238E27FC236}">
                <a16:creationId xmlns:a16="http://schemas.microsoft.com/office/drawing/2014/main" id="{34EC9711-388C-F447-9E0A-E2AF0A951691}"/>
              </a:ext>
            </a:extLst>
          </p:cNvPr>
          <p:cNvSpPr>
            <a:spLocks noGrp="1"/>
          </p:cNvSpPr>
          <p:nvPr>
            <p:ph sz="half" idx="2"/>
          </p:nvPr>
        </p:nvSpPr>
        <p:spPr>
          <a:xfrm>
            <a:off x="839788" y="2505075"/>
            <a:ext cx="5157787" cy="3684588"/>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5" name="Espace réservé du texte 4">
            <a:extLst>
              <a:ext uri="{FF2B5EF4-FFF2-40B4-BE49-F238E27FC236}">
                <a16:creationId xmlns:a16="http://schemas.microsoft.com/office/drawing/2014/main" id="{605A3D24-4D82-414A-852F-9EEF2BE9A4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CA"/>
              <a:t>Cliquez pour modifier les styles du texte du masque</a:t>
            </a:r>
          </a:p>
        </p:txBody>
      </p:sp>
      <p:sp>
        <p:nvSpPr>
          <p:cNvPr id="6" name="Espace réservé du contenu 5">
            <a:extLst>
              <a:ext uri="{FF2B5EF4-FFF2-40B4-BE49-F238E27FC236}">
                <a16:creationId xmlns:a16="http://schemas.microsoft.com/office/drawing/2014/main" id="{363E87BE-6DF0-5144-A0C5-8B64395F9AFD}"/>
              </a:ext>
            </a:extLst>
          </p:cNvPr>
          <p:cNvSpPr>
            <a:spLocks noGrp="1"/>
          </p:cNvSpPr>
          <p:nvPr>
            <p:ph sz="quarter" idx="4"/>
          </p:nvPr>
        </p:nvSpPr>
        <p:spPr>
          <a:xfrm>
            <a:off x="6172200" y="2505075"/>
            <a:ext cx="5183188" cy="3684588"/>
          </a:xfrm>
        </p:spPr>
        <p:txBody>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7" name="Espace réservé de la date 6">
            <a:extLst>
              <a:ext uri="{FF2B5EF4-FFF2-40B4-BE49-F238E27FC236}">
                <a16:creationId xmlns:a16="http://schemas.microsoft.com/office/drawing/2014/main" id="{9E1932F8-0391-2F49-920C-0081BDB15FBC}"/>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8" name="Espace réservé du pied de page 7">
            <a:extLst>
              <a:ext uri="{FF2B5EF4-FFF2-40B4-BE49-F238E27FC236}">
                <a16:creationId xmlns:a16="http://schemas.microsoft.com/office/drawing/2014/main" id="{1D302A54-2AA6-4045-AA59-5F212768F9EE}"/>
              </a:ext>
            </a:extLst>
          </p:cNvPr>
          <p:cNvSpPr>
            <a:spLocks noGrp="1"/>
          </p:cNvSpPr>
          <p:nvPr>
            <p:ph type="ftr" sz="quarter" idx="11"/>
          </p:nvPr>
        </p:nvSpPr>
        <p:spPr/>
        <p:txBody>
          <a:bodyPr/>
          <a:lstStyle/>
          <a:p>
            <a:endParaRPr lang="en-CA"/>
          </a:p>
        </p:txBody>
      </p:sp>
      <p:sp>
        <p:nvSpPr>
          <p:cNvPr id="9" name="Espace réservé du numéro de diapositive 8">
            <a:extLst>
              <a:ext uri="{FF2B5EF4-FFF2-40B4-BE49-F238E27FC236}">
                <a16:creationId xmlns:a16="http://schemas.microsoft.com/office/drawing/2014/main" id="{38BAC4C5-A863-2748-BC1F-61FC81FDDEAB}"/>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213651334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D020EC-E65E-F948-9D2E-7C83A3BB6862}"/>
              </a:ext>
            </a:extLst>
          </p:cNvPr>
          <p:cNvSpPr>
            <a:spLocks noGrp="1"/>
          </p:cNvSpPr>
          <p:nvPr>
            <p:ph type="title"/>
          </p:nvPr>
        </p:nvSpPr>
        <p:spPr/>
        <p:txBody>
          <a:bodyPr/>
          <a:lstStyle/>
          <a:p>
            <a:r>
              <a:rPr lang="fr-CA"/>
              <a:t>Modifier le style du titre</a:t>
            </a:r>
            <a:endParaRPr lang="en-CA"/>
          </a:p>
        </p:txBody>
      </p:sp>
      <p:sp>
        <p:nvSpPr>
          <p:cNvPr id="3" name="Espace réservé de la date 2">
            <a:extLst>
              <a:ext uri="{FF2B5EF4-FFF2-40B4-BE49-F238E27FC236}">
                <a16:creationId xmlns:a16="http://schemas.microsoft.com/office/drawing/2014/main" id="{4F78023F-1505-0342-A0F6-12025DF85E14}"/>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4" name="Espace réservé du pied de page 3">
            <a:extLst>
              <a:ext uri="{FF2B5EF4-FFF2-40B4-BE49-F238E27FC236}">
                <a16:creationId xmlns:a16="http://schemas.microsoft.com/office/drawing/2014/main" id="{A60460F3-E987-CD44-83A6-7D261335609B}"/>
              </a:ext>
            </a:extLst>
          </p:cNvPr>
          <p:cNvSpPr>
            <a:spLocks noGrp="1"/>
          </p:cNvSpPr>
          <p:nvPr>
            <p:ph type="ftr" sz="quarter" idx="11"/>
          </p:nvPr>
        </p:nvSpPr>
        <p:spPr/>
        <p:txBody>
          <a:bodyPr/>
          <a:lstStyle/>
          <a:p>
            <a:endParaRPr lang="en-CA"/>
          </a:p>
        </p:txBody>
      </p:sp>
      <p:sp>
        <p:nvSpPr>
          <p:cNvPr id="5" name="Espace réservé du numéro de diapositive 4">
            <a:extLst>
              <a:ext uri="{FF2B5EF4-FFF2-40B4-BE49-F238E27FC236}">
                <a16:creationId xmlns:a16="http://schemas.microsoft.com/office/drawing/2014/main" id="{EFBC3090-1495-9543-B7A6-9B2499917B99}"/>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2384518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128C5C05-2461-C649-909E-7DD4BAAF0517}"/>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3" name="Espace réservé du pied de page 2">
            <a:extLst>
              <a:ext uri="{FF2B5EF4-FFF2-40B4-BE49-F238E27FC236}">
                <a16:creationId xmlns:a16="http://schemas.microsoft.com/office/drawing/2014/main" id="{8BDA2EEE-BB0E-0647-B7F5-8836B6ABFAF5}"/>
              </a:ext>
            </a:extLst>
          </p:cNvPr>
          <p:cNvSpPr>
            <a:spLocks noGrp="1"/>
          </p:cNvSpPr>
          <p:nvPr>
            <p:ph type="ftr" sz="quarter" idx="11"/>
          </p:nvPr>
        </p:nvSpPr>
        <p:spPr/>
        <p:txBody>
          <a:bodyPr/>
          <a:lstStyle/>
          <a:p>
            <a:endParaRPr lang="en-CA"/>
          </a:p>
        </p:txBody>
      </p:sp>
      <p:sp>
        <p:nvSpPr>
          <p:cNvPr id="4" name="Espace réservé du numéro de diapositive 3">
            <a:extLst>
              <a:ext uri="{FF2B5EF4-FFF2-40B4-BE49-F238E27FC236}">
                <a16:creationId xmlns:a16="http://schemas.microsoft.com/office/drawing/2014/main" id="{4034CDDB-437C-0F4D-8D7B-0B4C4417D701}"/>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1967779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9AB06DF-5710-B346-A118-B6C92B052D7A}"/>
              </a:ext>
            </a:extLst>
          </p:cNvPr>
          <p:cNvSpPr>
            <a:spLocks noGrp="1"/>
          </p:cNvSpPr>
          <p:nvPr>
            <p:ph type="title"/>
          </p:nvPr>
        </p:nvSpPr>
        <p:spPr>
          <a:xfrm>
            <a:off x="839788" y="457200"/>
            <a:ext cx="3932237" cy="1600200"/>
          </a:xfrm>
        </p:spPr>
        <p:txBody>
          <a:bodyPr anchor="b"/>
          <a:lstStyle>
            <a:lvl1pPr>
              <a:defRPr sz="3200"/>
            </a:lvl1pPr>
          </a:lstStyle>
          <a:p>
            <a:r>
              <a:rPr lang="fr-CA"/>
              <a:t>Modifier le style du titre</a:t>
            </a:r>
            <a:endParaRPr lang="en-CA"/>
          </a:p>
        </p:txBody>
      </p:sp>
      <p:sp>
        <p:nvSpPr>
          <p:cNvPr id="3" name="Espace réservé du contenu 2">
            <a:extLst>
              <a:ext uri="{FF2B5EF4-FFF2-40B4-BE49-F238E27FC236}">
                <a16:creationId xmlns:a16="http://schemas.microsoft.com/office/drawing/2014/main" id="{B6EDA55B-D4F8-3F49-AEAA-D2C8D7CA9D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u texte 3">
            <a:extLst>
              <a:ext uri="{FF2B5EF4-FFF2-40B4-BE49-F238E27FC236}">
                <a16:creationId xmlns:a16="http://schemas.microsoft.com/office/drawing/2014/main" id="{E5711F1A-19D0-B84D-8ECB-0A1C8EC328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Espace réservé de la date 4">
            <a:extLst>
              <a:ext uri="{FF2B5EF4-FFF2-40B4-BE49-F238E27FC236}">
                <a16:creationId xmlns:a16="http://schemas.microsoft.com/office/drawing/2014/main" id="{696A0E45-62F3-4348-BF06-BD4ACA44B2A4}"/>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6" name="Espace réservé du pied de page 5">
            <a:extLst>
              <a:ext uri="{FF2B5EF4-FFF2-40B4-BE49-F238E27FC236}">
                <a16:creationId xmlns:a16="http://schemas.microsoft.com/office/drawing/2014/main" id="{57149FA9-9289-3C4F-B1D8-368446B03AD5}"/>
              </a:ext>
            </a:extLst>
          </p:cNvPr>
          <p:cNvSpPr>
            <a:spLocks noGrp="1"/>
          </p:cNvSpPr>
          <p:nvPr>
            <p:ph type="ftr" sz="quarter" idx="11"/>
          </p:nvPr>
        </p:nvSpPr>
        <p:spPr/>
        <p:txBody>
          <a:bodyPr/>
          <a:lstStyle/>
          <a:p>
            <a:endParaRPr lang="en-CA"/>
          </a:p>
        </p:txBody>
      </p:sp>
      <p:sp>
        <p:nvSpPr>
          <p:cNvPr id="7" name="Espace réservé du numéro de diapositive 6">
            <a:extLst>
              <a:ext uri="{FF2B5EF4-FFF2-40B4-BE49-F238E27FC236}">
                <a16:creationId xmlns:a16="http://schemas.microsoft.com/office/drawing/2014/main" id="{C9ABB23A-C56F-5B44-83B2-23EFB7C0F195}"/>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405800996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98CD30-3B70-124D-BBAE-CAA533F78794}"/>
              </a:ext>
            </a:extLst>
          </p:cNvPr>
          <p:cNvSpPr>
            <a:spLocks noGrp="1"/>
          </p:cNvSpPr>
          <p:nvPr>
            <p:ph type="title"/>
          </p:nvPr>
        </p:nvSpPr>
        <p:spPr>
          <a:xfrm>
            <a:off x="839788" y="457200"/>
            <a:ext cx="3932237" cy="1600200"/>
          </a:xfrm>
        </p:spPr>
        <p:txBody>
          <a:bodyPr anchor="b"/>
          <a:lstStyle>
            <a:lvl1pPr>
              <a:defRPr sz="3200"/>
            </a:lvl1pPr>
          </a:lstStyle>
          <a:p>
            <a:r>
              <a:rPr lang="fr-CA"/>
              <a:t>Modifier le style du titre</a:t>
            </a:r>
            <a:endParaRPr lang="en-CA"/>
          </a:p>
        </p:txBody>
      </p:sp>
      <p:sp>
        <p:nvSpPr>
          <p:cNvPr id="3" name="Espace réservé pour une image  2">
            <a:extLst>
              <a:ext uri="{FF2B5EF4-FFF2-40B4-BE49-F238E27FC236}">
                <a16:creationId xmlns:a16="http://schemas.microsoft.com/office/drawing/2014/main" id="{A4D1420C-2E4A-C84A-A1F6-9D16D38C231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Espace réservé du texte 3">
            <a:extLst>
              <a:ext uri="{FF2B5EF4-FFF2-40B4-BE49-F238E27FC236}">
                <a16:creationId xmlns:a16="http://schemas.microsoft.com/office/drawing/2014/main" id="{927D7808-FE9F-BE40-9C94-A3FF5C9144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CA"/>
              <a:t>Cliquez pour modifier les styles du texte du masque</a:t>
            </a:r>
          </a:p>
        </p:txBody>
      </p:sp>
      <p:sp>
        <p:nvSpPr>
          <p:cNvPr id="5" name="Espace réservé de la date 4">
            <a:extLst>
              <a:ext uri="{FF2B5EF4-FFF2-40B4-BE49-F238E27FC236}">
                <a16:creationId xmlns:a16="http://schemas.microsoft.com/office/drawing/2014/main" id="{97C6B57B-0600-7447-84D6-E08E1A615EE5}"/>
              </a:ext>
            </a:extLst>
          </p:cNvPr>
          <p:cNvSpPr>
            <a:spLocks noGrp="1"/>
          </p:cNvSpPr>
          <p:nvPr>
            <p:ph type="dt" sz="half" idx="10"/>
          </p:nvPr>
        </p:nvSpPr>
        <p:spPr/>
        <p:txBody>
          <a:bodyPr/>
          <a:lstStyle/>
          <a:p>
            <a:fld id="{DC8F5F38-2AAC-A541-A59B-D46763229BA0}" type="datetimeFigureOut">
              <a:rPr lang="en-CA" smtClean="0"/>
              <a:t>2019-09-02</a:t>
            </a:fld>
            <a:endParaRPr lang="en-CA"/>
          </a:p>
        </p:txBody>
      </p:sp>
      <p:sp>
        <p:nvSpPr>
          <p:cNvPr id="6" name="Espace réservé du pied de page 5">
            <a:extLst>
              <a:ext uri="{FF2B5EF4-FFF2-40B4-BE49-F238E27FC236}">
                <a16:creationId xmlns:a16="http://schemas.microsoft.com/office/drawing/2014/main" id="{57A1E756-F35C-1940-8793-1906A66323ED}"/>
              </a:ext>
            </a:extLst>
          </p:cNvPr>
          <p:cNvSpPr>
            <a:spLocks noGrp="1"/>
          </p:cNvSpPr>
          <p:nvPr>
            <p:ph type="ftr" sz="quarter" idx="11"/>
          </p:nvPr>
        </p:nvSpPr>
        <p:spPr/>
        <p:txBody>
          <a:bodyPr/>
          <a:lstStyle/>
          <a:p>
            <a:endParaRPr lang="en-CA"/>
          </a:p>
        </p:txBody>
      </p:sp>
      <p:sp>
        <p:nvSpPr>
          <p:cNvPr id="7" name="Espace réservé du numéro de diapositive 6">
            <a:extLst>
              <a:ext uri="{FF2B5EF4-FFF2-40B4-BE49-F238E27FC236}">
                <a16:creationId xmlns:a16="http://schemas.microsoft.com/office/drawing/2014/main" id="{3476E1A2-5DB4-9F49-9912-AAD1EC72B4EC}"/>
              </a:ext>
            </a:extLst>
          </p:cNvPr>
          <p:cNvSpPr>
            <a:spLocks noGrp="1"/>
          </p:cNvSpPr>
          <p:nvPr>
            <p:ph type="sldNum" sz="quarter" idx="12"/>
          </p:nvPr>
        </p:nvSpPr>
        <p:spPr/>
        <p:txBody>
          <a:bodyPr/>
          <a:lstStyle/>
          <a:p>
            <a:fld id="{E7A1B0A7-74DA-5C45-8911-E3C6A293DEB8}" type="slidenum">
              <a:rPr lang="en-CA" smtClean="0"/>
              <a:t>‹n°›</a:t>
            </a:fld>
            <a:endParaRPr lang="en-CA"/>
          </a:p>
        </p:txBody>
      </p:sp>
    </p:spTree>
    <p:extLst>
      <p:ext uri="{BB962C8B-B14F-4D97-AF65-F5344CB8AC3E}">
        <p14:creationId xmlns:p14="http://schemas.microsoft.com/office/powerpoint/2010/main" val="736868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28FD1E9F-29FC-E040-91F8-C7315EF2A4D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CA"/>
              <a:t>Modifier le style du titre</a:t>
            </a:r>
            <a:endParaRPr lang="en-CA"/>
          </a:p>
        </p:txBody>
      </p:sp>
      <p:sp>
        <p:nvSpPr>
          <p:cNvPr id="3" name="Espace réservé du texte 2">
            <a:extLst>
              <a:ext uri="{FF2B5EF4-FFF2-40B4-BE49-F238E27FC236}">
                <a16:creationId xmlns:a16="http://schemas.microsoft.com/office/drawing/2014/main" id="{A563FE89-8156-CD43-827D-3C7905A66C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CA"/>
              <a:t>Cliquez pour modifier les styles du texte du masque</a:t>
            </a:r>
          </a:p>
          <a:p>
            <a:pPr lvl="1"/>
            <a:r>
              <a:rPr lang="fr-CA"/>
              <a:t>Deuxième niveau</a:t>
            </a:r>
          </a:p>
          <a:p>
            <a:pPr lvl="2"/>
            <a:r>
              <a:rPr lang="fr-CA"/>
              <a:t>Troisième niveau</a:t>
            </a:r>
          </a:p>
          <a:p>
            <a:pPr lvl="3"/>
            <a:r>
              <a:rPr lang="fr-CA"/>
              <a:t>Quatrième niveau</a:t>
            </a:r>
          </a:p>
          <a:p>
            <a:pPr lvl="4"/>
            <a:r>
              <a:rPr lang="fr-CA"/>
              <a:t>Cinquième niveau</a:t>
            </a:r>
            <a:endParaRPr lang="en-CA"/>
          </a:p>
        </p:txBody>
      </p:sp>
      <p:sp>
        <p:nvSpPr>
          <p:cNvPr id="4" name="Espace réservé de la date 3">
            <a:extLst>
              <a:ext uri="{FF2B5EF4-FFF2-40B4-BE49-F238E27FC236}">
                <a16:creationId xmlns:a16="http://schemas.microsoft.com/office/drawing/2014/main" id="{4C9F444A-5593-4F41-AE1F-31515D674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8F5F38-2AAC-A541-A59B-D46763229BA0}" type="datetimeFigureOut">
              <a:rPr lang="en-CA" smtClean="0"/>
              <a:t>2019-09-02</a:t>
            </a:fld>
            <a:endParaRPr lang="en-CA"/>
          </a:p>
        </p:txBody>
      </p:sp>
      <p:sp>
        <p:nvSpPr>
          <p:cNvPr id="5" name="Espace réservé du pied de page 4">
            <a:extLst>
              <a:ext uri="{FF2B5EF4-FFF2-40B4-BE49-F238E27FC236}">
                <a16:creationId xmlns:a16="http://schemas.microsoft.com/office/drawing/2014/main" id="{08E110A1-4B11-AD49-84E6-4DD4239070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Espace réservé du numéro de diapositive 5">
            <a:extLst>
              <a:ext uri="{FF2B5EF4-FFF2-40B4-BE49-F238E27FC236}">
                <a16:creationId xmlns:a16="http://schemas.microsoft.com/office/drawing/2014/main" id="{DBA49020-4D49-3345-B3B6-EB73BE1C701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A1B0A7-74DA-5C45-8911-E3C6A293DEB8}" type="slidenum">
              <a:rPr lang="en-CA" smtClean="0"/>
              <a:t>‹n°›</a:t>
            </a:fld>
            <a:endParaRPr lang="en-CA"/>
          </a:p>
        </p:txBody>
      </p:sp>
    </p:spTree>
    <p:extLst>
      <p:ext uri="{BB962C8B-B14F-4D97-AF65-F5344CB8AC3E}">
        <p14:creationId xmlns:p14="http://schemas.microsoft.com/office/powerpoint/2010/main" val="59037741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gif"/><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gif"/><Relationship Id="rId4" Type="http://schemas.openxmlformats.org/officeDocument/2006/relationships/notesSlide" Target="../notesSlides/notesSlide7.xml"/><Relationship Id="rId9" Type="http://schemas.openxmlformats.org/officeDocument/2006/relationships/image" Target="../media/image14.jpg"/></Relationships>
</file>

<file path=ppt/slides/_rels/slide12.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 Id="rId9" Type="http://schemas.openxmlformats.org/officeDocument/2006/relationships/image" Target="../media/image16.gif"/></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jpg"/><Relationship Id="rId4" Type="http://schemas.openxmlformats.org/officeDocument/2006/relationships/image" Target="../media/image25.jp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2.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8.JPG"/><Relationship Id="rId5" Type="http://schemas.openxmlformats.org/officeDocument/2006/relationships/notesSlide" Target="../notesSlides/notesSlide3.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2.png"/><Relationship Id="rId2" Type="http://schemas.microsoft.com/office/2007/relationships/media" Target="../media/media3.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4.m4a"/><Relationship Id="rId7" Type="http://schemas.openxmlformats.org/officeDocument/2006/relationships/image" Target="../media/image10.png"/><Relationship Id="rId2" Type="http://schemas.microsoft.com/office/2007/relationships/media" Target="../media/media4.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5.xml"/><Relationship Id="rId10" Type="http://schemas.openxmlformats.org/officeDocument/2006/relationships/image" Target="../media/image2.png"/><Relationship Id="rId4" Type="http://schemas.openxmlformats.org/officeDocument/2006/relationships/slideLayout" Target="../slideLayouts/slideLayout7.xml"/><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7.xml"/><Relationship Id="rId7" Type="http://schemas.openxmlformats.org/officeDocument/2006/relationships/image" Target="../media/image1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ous-titre 2">
            <a:extLst>
              <a:ext uri="{FF2B5EF4-FFF2-40B4-BE49-F238E27FC236}">
                <a16:creationId xmlns:a16="http://schemas.microsoft.com/office/drawing/2014/main" id="{FD95BDD8-06B0-B144-BCEF-4EB4A5E61BDD}"/>
              </a:ext>
            </a:extLst>
          </p:cNvPr>
          <p:cNvSpPr>
            <a:spLocks noGrp="1"/>
          </p:cNvSpPr>
          <p:nvPr>
            <p:ph type="subTitle" idx="1"/>
          </p:nvPr>
        </p:nvSpPr>
        <p:spPr>
          <a:xfrm>
            <a:off x="6096000" y="1101232"/>
            <a:ext cx="5180097" cy="838831"/>
          </a:xfrm>
        </p:spPr>
        <p:txBody>
          <a:bodyPr anchor="b">
            <a:noAutofit/>
          </a:bodyPr>
          <a:lstStyle/>
          <a:p>
            <a:pPr algn="l"/>
            <a:r>
              <a:rPr lang="en-CA" sz="3200" dirty="0">
                <a:solidFill>
                  <a:srgbClr val="000000"/>
                </a:solidFill>
              </a:rPr>
              <a:t>Can I guess your age by looking at your brain?</a:t>
            </a:r>
          </a:p>
        </p:txBody>
      </p:sp>
      <p:pic>
        <p:nvPicPr>
          <p:cNvPr id="5" name="Image 4">
            <a:extLst>
              <a:ext uri="{FF2B5EF4-FFF2-40B4-BE49-F238E27FC236}">
                <a16:creationId xmlns:a16="http://schemas.microsoft.com/office/drawing/2014/main" id="{FCF1B84E-64A9-7E4D-9B59-F8BEAD64B852}"/>
              </a:ext>
            </a:extLst>
          </p:cNvPr>
          <p:cNvPicPr>
            <a:picLocks noChangeAspect="1"/>
          </p:cNvPicPr>
          <p:nvPr/>
        </p:nvPicPr>
        <p:blipFill rotWithShape="1">
          <a:blip r:embed="rId5">
            <a:alphaModFix/>
          </a:blip>
          <a:srcRect l="9908" r="3194" b="3"/>
          <a:stretch/>
        </p:blipFill>
        <p:spPr>
          <a:xfrm>
            <a:off x="1" y="770037"/>
            <a:ext cx="5298683" cy="6097438"/>
          </a:xfrm>
          <a:custGeom>
            <a:avLst/>
            <a:gdLst>
              <a:gd name="connsiteX0" fmla="*/ 2178155 w 5298683"/>
              <a:gd name="connsiteY0" fmla="*/ 0 h 6097438"/>
              <a:gd name="connsiteX1" fmla="*/ 5298683 w 5298683"/>
              <a:gd name="connsiteY1" fmla="*/ 3120527 h 6097438"/>
              <a:gd name="connsiteX2" fmla="*/ 3392805 w 5298683"/>
              <a:gd name="connsiteY2" fmla="*/ 5995828 h 6097438"/>
              <a:gd name="connsiteX3" fmla="*/ 3115184 w 5298683"/>
              <a:gd name="connsiteY3" fmla="*/ 6097438 h 6097438"/>
              <a:gd name="connsiteX4" fmla="*/ 1241127 w 5298683"/>
              <a:gd name="connsiteY4" fmla="*/ 6097438 h 6097438"/>
              <a:gd name="connsiteX5" fmla="*/ 963506 w 5298683"/>
              <a:gd name="connsiteY5" fmla="*/ 5995828 h 6097438"/>
              <a:gd name="connsiteX6" fmla="*/ 193210 w 5298683"/>
              <a:gd name="connsiteY6" fmla="*/ 5528477 h 6097438"/>
              <a:gd name="connsiteX7" fmla="*/ 0 w 5298683"/>
              <a:gd name="connsiteY7" fmla="*/ 5352876 h 6097438"/>
              <a:gd name="connsiteX8" fmla="*/ 0 w 5298683"/>
              <a:gd name="connsiteY8" fmla="*/ 888178 h 6097438"/>
              <a:gd name="connsiteX9" fmla="*/ 193210 w 5298683"/>
              <a:gd name="connsiteY9" fmla="*/ 712577 h 6097438"/>
              <a:gd name="connsiteX10" fmla="*/ 2178155 w 5298683"/>
              <a:gd name="connsiteY10" fmla="*/ 0 h 6097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98683" h="6097438">
                <a:moveTo>
                  <a:pt x="2178155" y="0"/>
                </a:moveTo>
                <a:cubicBezTo>
                  <a:pt x="3901575" y="0"/>
                  <a:pt x="5298683" y="1397108"/>
                  <a:pt x="5298683" y="3120527"/>
                </a:cubicBezTo>
                <a:cubicBezTo>
                  <a:pt x="5298683" y="4413092"/>
                  <a:pt x="4512810" y="5522106"/>
                  <a:pt x="3392805" y="5995828"/>
                </a:cubicBezTo>
                <a:lnTo>
                  <a:pt x="3115184" y="6097438"/>
                </a:lnTo>
                <a:lnTo>
                  <a:pt x="1241127" y="6097438"/>
                </a:lnTo>
                <a:lnTo>
                  <a:pt x="963506" y="5995828"/>
                </a:lnTo>
                <a:cubicBezTo>
                  <a:pt x="683504" y="5877397"/>
                  <a:pt x="424387" y="5719261"/>
                  <a:pt x="193210" y="5528477"/>
                </a:cubicBezTo>
                <a:lnTo>
                  <a:pt x="0" y="5352876"/>
                </a:lnTo>
                <a:lnTo>
                  <a:pt x="0" y="888178"/>
                </a:lnTo>
                <a:lnTo>
                  <a:pt x="193210" y="712577"/>
                </a:lnTo>
                <a:cubicBezTo>
                  <a:pt x="732621" y="267415"/>
                  <a:pt x="1424159" y="0"/>
                  <a:pt x="2178155" y="0"/>
                </a:cubicBezTo>
                <a:close/>
              </a:path>
            </a:pathLst>
          </a:custGeom>
          <a:effectLst>
            <a:softEdge rad="0"/>
          </a:effectLst>
        </p:spPr>
      </p:pic>
      <p:pic>
        <p:nvPicPr>
          <p:cNvPr id="7" name="Audio 6">
            <a:hlinkClick r:id="" action="ppaction://media"/>
            <a:extLst>
              <a:ext uri="{FF2B5EF4-FFF2-40B4-BE49-F238E27FC236}">
                <a16:creationId xmlns:a16="http://schemas.microsoft.com/office/drawing/2014/main" id="{7DAC8E4F-2C3D-D442-8B93-D041D60E747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
        <p:nvSpPr>
          <p:cNvPr id="2" name="Rectangle 1">
            <a:extLst>
              <a:ext uri="{FF2B5EF4-FFF2-40B4-BE49-F238E27FC236}">
                <a16:creationId xmlns:a16="http://schemas.microsoft.com/office/drawing/2014/main" id="{D49DE2F4-F471-A946-8991-6EB275BBD8EF}"/>
              </a:ext>
            </a:extLst>
          </p:cNvPr>
          <p:cNvSpPr/>
          <p:nvPr/>
        </p:nvSpPr>
        <p:spPr>
          <a:xfrm rot="20132519">
            <a:off x="6754338" y="2022694"/>
            <a:ext cx="4415953" cy="923330"/>
          </a:xfrm>
          <a:prstGeom prst="rect">
            <a:avLst/>
          </a:prstGeom>
          <a:noFill/>
        </p:spPr>
        <p:txBody>
          <a:bodyPr wrap="none" lIns="91440" tIns="45720" rIns="91440" bIns="45720">
            <a:spAutoFit/>
          </a:bodyPr>
          <a:lstStyle/>
          <a:p>
            <a:pPr algn="ctr"/>
            <a:r>
              <a:rPr lang="en-CA" sz="5400" dirty="0">
                <a:ln w="0"/>
                <a:solidFill>
                  <a:srgbClr val="00B050"/>
                </a:solidFill>
                <a:effectLst>
                  <a:reflection blurRad="6350" stA="53000" endA="300" endPos="35500" dir="5400000" sy="-90000" algn="bl" rotWithShape="0"/>
                </a:effectLst>
              </a:rPr>
              <a:t>And dinosaurs!</a:t>
            </a:r>
            <a:endParaRPr lang="en-CA" sz="5400" b="0" cap="none" spc="0" dirty="0">
              <a:ln w="0"/>
              <a:solidFill>
                <a:srgbClr val="00B050"/>
              </a:solidFill>
              <a:effectLst>
                <a:reflection blurRad="6350" stA="53000" endA="300" endPos="35500" dir="5400000" sy="-90000" algn="bl" rotWithShape="0"/>
              </a:effectLst>
            </a:endParaRPr>
          </a:p>
        </p:txBody>
      </p:sp>
      <p:pic>
        <p:nvPicPr>
          <p:cNvPr id="6" name="Image 5">
            <a:extLst>
              <a:ext uri="{FF2B5EF4-FFF2-40B4-BE49-F238E27FC236}">
                <a16:creationId xmlns:a16="http://schemas.microsoft.com/office/drawing/2014/main" id="{48709421-7884-744B-B5F3-9D925E69AF11}"/>
              </a:ext>
            </a:extLst>
          </p:cNvPr>
          <p:cNvPicPr>
            <a:picLocks noChangeAspect="1"/>
          </p:cNvPicPr>
          <p:nvPr/>
        </p:nvPicPr>
        <p:blipFill>
          <a:blip r:embed="rId7"/>
          <a:stretch>
            <a:fillRect/>
          </a:stretch>
        </p:blipFill>
        <p:spPr>
          <a:xfrm>
            <a:off x="7968499" y="3432266"/>
            <a:ext cx="3251200" cy="3251200"/>
          </a:xfrm>
          <a:prstGeom prst="rect">
            <a:avLst/>
          </a:prstGeom>
        </p:spPr>
      </p:pic>
    </p:spTree>
    <p:extLst>
      <p:ext uri="{BB962C8B-B14F-4D97-AF65-F5344CB8AC3E}">
        <p14:creationId xmlns:p14="http://schemas.microsoft.com/office/powerpoint/2010/main" val="554813410"/>
      </p:ext>
    </p:extLst>
  </p:cSld>
  <p:clrMapOvr>
    <a:masterClrMapping/>
  </p:clrMapOvr>
  <mc:AlternateContent xmlns:mc="http://schemas.openxmlformats.org/markup-compatibility/2006" xmlns:p14="http://schemas.microsoft.com/office/powerpoint/2010/main">
    <mc:Choice Requires="p14">
      <p:transition spd="slow" p14:dur="2000" advTm="12585"/>
    </mc:Choice>
    <mc:Fallback xmlns="">
      <p:transition spd="slow" advTm="1258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 fill="hold" display="0">
                  <p:stCondLst>
                    <p:cond delay="indefinite"/>
                  </p:stCondLst>
                  <p:endCondLst>
                    <p:cond evt="onStopAudio" delay="0">
                      <p:tgtEl>
                        <p:sldTgt/>
                      </p:tgtEl>
                    </p:cond>
                  </p:endCondLst>
                </p:cTn>
                <p:tgtEl>
                  <p:spTgt spid="7"/>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A01ACD2-CD2B-4041-BB87-ECFFEA7BDF9C}"/>
              </a:ext>
            </a:extLst>
          </p:cNvPr>
          <p:cNvSpPr>
            <a:spLocks noGrp="1"/>
          </p:cNvSpPr>
          <p:nvPr>
            <p:ph type="title"/>
          </p:nvPr>
        </p:nvSpPr>
        <p:spPr/>
        <p:txBody>
          <a:bodyPr/>
          <a:lstStyle/>
          <a:p>
            <a:r>
              <a:rPr lang="en-CA" dirty="0"/>
              <a:t>Model optimization</a:t>
            </a:r>
          </a:p>
        </p:txBody>
      </p:sp>
      <p:sp>
        <p:nvSpPr>
          <p:cNvPr id="3" name="Espace réservé du contenu 2">
            <a:extLst>
              <a:ext uri="{FF2B5EF4-FFF2-40B4-BE49-F238E27FC236}">
                <a16:creationId xmlns:a16="http://schemas.microsoft.com/office/drawing/2014/main" id="{D6ACCA7D-224E-3C4B-8E50-022909D86BBE}"/>
              </a:ext>
            </a:extLst>
          </p:cNvPr>
          <p:cNvSpPr>
            <a:spLocks noGrp="1"/>
          </p:cNvSpPr>
          <p:nvPr>
            <p:ph idx="1"/>
          </p:nvPr>
        </p:nvSpPr>
        <p:spPr>
          <a:xfrm>
            <a:off x="838200" y="1825625"/>
            <a:ext cx="5640977" cy="4351338"/>
          </a:xfrm>
        </p:spPr>
        <p:txBody>
          <a:bodyPr anchor="ctr"/>
          <a:lstStyle/>
          <a:p>
            <a:pPr marL="514350" indent="-514350">
              <a:buFont typeface="+mj-lt"/>
              <a:buAutoNum type="arabicPeriod"/>
            </a:pPr>
            <a:r>
              <a:rPr lang="en-CA" dirty="0"/>
              <a:t>SVR with 10 fold cross-validation</a:t>
            </a:r>
          </a:p>
          <a:p>
            <a:pPr marL="514350" indent="-514350">
              <a:buFont typeface="+mj-lt"/>
              <a:buAutoNum type="arabicPeriod"/>
            </a:pPr>
            <a:r>
              <a:rPr lang="en-CA" dirty="0"/>
              <a:t>Age log transformed</a:t>
            </a:r>
          </a:p>
          <a:p>
            <a:pPr marL="514350" indent="-514350">
              <a:buFont typeface="+mj-lt"/>
              <a:buAutoNum type="arabicPeriod"/>
            </a:pPr>
            <a:r>
              <a:rPr lang="en-CA" dirty="0" err="1"/>
              <a:t>Gridsearch</a:t>
            </a:r>
            <a:endParaRPr lang="en-CA" dirty="0"/>
          </a:p>
          <a:p>
            <a:pPr marL="514350" indent="-514350">
              <a:buFont typeface="+mj-lt"/>
              <a:buAutoNum type="arabicPeriod"/>
            </a:pPr>
            <a:r>
              <a:rPr lang="en-CA" dirty="0"/>
              <a:t>Validation curve</a:t>
            </a:r>
          </a:p>
          <a:p>
            <a:pPr marL="514350" indent="-514350">
              <a:buFont typeface="+mj-lt"/>
              <a:buAutoNum type="arabicPeriod"/>
            </a:pPr>
            <a:r>
              <a:rPr lang="en-CA" dirty="0"/>
              <a:t>Feature reduction using PCA</a:t>
            </a:r>
          </a:p>
        </p:txBody>
      </p:sp>
      <p:sp>
        <p:nvSpPr>
          <p:cNvPr id="4" name="Rectangle 3">
            <a:extLst>
              <a:ext uri="{FF2B5EF4-FFF2-40B4-BE49-F238E27FC236}">
                <a16:creationId xmlns:a16="http://schemas.microsoft.com/office/drawing/2014/main" id="{B3EDAE69-0093-364A-90DD-C55B8E0223D5}"/>
              </a:ext>
            </a:extLst>
          </p:cNvPr>
          <p:cNvSpPr/>
          <p:nvPr/>
        </p:nvSpPr>
        <p:spPr>
          <a:xfrm>
            <a:off x="352697" y="3004457"/>
            <a:ext cx="6126480" cy="849086"/>
          </a:xfrm>
          <a:prstGeom prst="rect">
            <a:avLst/>
          </a:prstGeom>
          <a:noFill/>
          <a:ln w="666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 name="Image 5">
            <a:extLst>
              <a:ext uri="{FF2B5EF4-FFF2-40B4-BE49-F238E27FC236}">
                <a16:creationId xmlns:a16="http://schemas.microsoft.com/office/drawing/2014/main" id="{77D5D6A4-210A-BC48-ABF8-FBA707FCDC91}"/>
              </a:ext>
            </a:extLst>
          </p:cNvPr>
          <p:cNvPicPr>
            <a:picLocks noChangeAspect="1"/>
          </p:cNvPicPr>
          <p:nvPr/>
        </p:nvPicPr>
        <p:blipFill>
          <a:blip r:embed="rId2"/>
          <a:stretch>
            <a:fillRect/>
          </a:stretch>
        </p:blipFill>
        <p:spPr>
          <a:xfrm>
            <a:off x="6964680" y="2044800"/>
            <a:ext cx="5079633" cy="2768400"/>
          </a:xfrm>
          <a:prstGeom prst="rect">
            <a:avLst/>
          </a:prstGeom>
        </p:spPr>
      </p:pic>
    </p:spTree>
    <p:extLst>
      <p:ext uri="{BB962C8B-B14F-4D97-AF65-F5344CB8AC3E}">
        <p14:creationId xmlns:p14="http://schemas.microsoft.com/office/powerpoint/2010/main" val="3185948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5DC6AD61-563B-8842-9C2F-FD2F6A38301B}"/>
              </a:ext>
            </a:extLst>
          </p:cNvPr>
          <p:cNvPicPr>
            <a:picLocks noChangeAspect="1"/>
          </p:cNvPicPr>
          <p:nvPr/>
        </p:nvPicPr>
        <p:blipFill rotWithShape="1">
          <a:blip r:embed="rId5"/>
          <a:srcRect l="35394" r="38068"/>
          <a:stretch/>
        </p:blipFill>
        <p:spPr>
          <a:xfrm>
            <a:off x="2054776" y="2231467"/>
            <a:ext cx="1695948" cy="2265680"/>
          </a:xfrm>
          <a:prstGeom prst="rect">
            <a:avLst/>
          </a:prstGeom>
        </p:spPr>
      </p:pic>
      <p:sp>
        <p:nvSpPr>
          <p:cNvPr id="9" name="ZoneTexte 8">
            <a:extLst>
              <a:ext uri="{FF2B5EF4-FFF2-40B4-BE49-F238E27FC236}">
                <a16:creationId xmlns:a16="http://schemas.microsoft.com/office/drawing/2014/main" id="{046D0CB8-F67E-874A-B624-D77254FB1E03}"/>
              </a:ext>
            </a:extLst>
          </p:cNvPr>
          <p:cNvSpPr txBox="1"/>
          <p:nvPr/>
        </p:nvSpPr>
        <p:spPr>
          <a:xfrm>
            <a:off x="9420895" y="2591146"/>
            <a:ext cx="1369286" cy="1015663"/>
          </a:xfrm>
          <a:prstGeom prst="rect">
            <a:avLst/>
          </a:prstGeom>
          <a:noFill/>
        </p:spPr>
        <p:txBody>
          <a:bodyPr wrap="none" rtlCol="0">
            <a:spAutoFit/>
          </a:bodyPr>
          <a:lstStyle/>
          <a:p>
            <a:r>
              <a:rPr lang="en-CA" sz="6000" dirty="0"/>
              <a:t>Age</a:t>
            </a:r>
          </a:p>
        </p:txBody>
      </p:sp>
      <p:cxnSp>
        <p:nvCxnSpPr>
          <p:cNvPr id="12" name="Connecteur en angle 11">
            <a:extLst>
              <a:ext uri="{FF2B5EF4-FFF2-40B4-BE49-F238E27FC236}">
                <a16:creationId xmlns:a16="http://schemas.microsoft.com/office/drawing/2014/main" id="{2150CE09-5813-6144-8921-2C1F5ED7C278}"/>
              </a:ext>
            </a:extLst>
          </p:cNvPr>
          <p:cNvCxnSpPr/>
          <p:nvPr/>
        </p:nvCxnSpPr>
        <p:spPr>
          <a:xfrm>
            <a:off x="4296797" y="1495990"/>
            <a:ext cx="4714665" cy="1828800"/>
          </a:xfrm>
          <a:prstGeom prst="bentConnector3">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eur en angle 12">
            <a:extLst>
              <a:ext uri="{FF2B5EF4-FFF2-40B4-BE49-F238E27FC236}">
                <a16:creationId xmlns:a16="http://schemas.microsoft.com/office/drawing/2014/main" id="{83C5C04D-53BC-DF48-8022-F77C026BC2E8}"/>
              </a:ext>
            </a:extLst>
          </p:cNvPr>
          <p:cNvCxnSpPr>
            <a:cxnSpLocks/>
          </p:cNvCxnSpPr>
          <p:nvPr/>
        </p:nvCxnSpPr>
        <p:spPr>
          <a:xfrm flipV="1">
            <a:off x="4296797" y="3324790"/>
            <a:ext cx="4714665" cy="1892320"/>
          </a:xfrm>
          <a:prstGeom prst="bentConnector3">
            <a:avLst>
              <a:gd name="adj1" fmla="val 50000"/>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DD076B66-3266-0A4A-9597-AC37E3BF547F}"/>
              </a:ext>
            </a:extLst>
          </p:cNvPr>
          <p:cNvCxnSpPr/>
          <p:nvPr/>
        </p:nvCxnSpPr>
        <p:spPr>
          <a:xfrm>
            <a:off x="4403680" y="3324790"/>
            <a:ext cx="225044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26" name="Image 25">
            <a:extLst>
              <a:ext uri="{FF2B5EF4-FFF2-40B4-BE49-F238E27FC236}">
                <a16:creationId xmlns:a16="http://schemas.microsoft.com/office/drawing/2014/main" id="{A77F5D05-9D67-434B-9F54-364AAF626FA5}"/>
              </a:ext>
            </a:extLst>
          </p:cNvPr>
          <p:cNvPicPr>
            <a:picLocks noChangeAspect="1"/>
          </p:cNvPicPr>
          <p:nvPr/>
        </p:nvPicPr>
        <p:blipFill rotWithShape="1">
          <a:blip r:embed="rId6"/>
          <a:srcRect t="12820" r="66544" b="12592"/>
          <a:stretch/>
        </p:blipFill>
        <p:spPr>
          <a:xfrm>
            <a:off x="1974031" y="686076"/>
            <a:ext cx="1750552" cy="1619828"/>
          </a:xfrm>
          <a:prstGeom prst="rect">
            <a:avLst/>
          </a:prstGeom>
        </p:spPr>
      </p:pic>
      <p:pic>
        <p:nvPicPr>
          <p:cNvPr id="27" name="Image 26">
            <a:extLst>
              <a:ext uri="{FF2B5EF4-FFF2-40B4-BE49-F238E27FC236}">
                <a16:creationId xmlns:a16="http://schemas.microsoft.com/office/drawing/2014/main" id="{9AE0AA0F-3136-5A45-B5E2-85BFC5ED67FA}"/>
              </a:ext>
            </a:extLst>
          </p:cNvPr>
          <p:cNvPicPr>
            <a:picLocks noChangeAspect="1"/>
          </p:cNvPicPr>
          <p:nvPr/>
        </p:nvPicPr>
        <p:blipFill>
          <a:blip r:embed="rId7"/>
          <a:stretch>
            <a:fillRect/>
          </a:stretch>
        </p:blipFill>
        <p:spPr>
          <a:xfrm>
            <a:off x="1299597" y="4270950"/>
            <a:ext cx="2997200" cy="1517650"/>
          </a:xfrm>
          <a:prstGeom prst="rect">
            <a:avLst/>
          </a:prstGeom>
        </p:spPr>
      </p:pic>
      <p:pic>
        <p:nvPicPr>
          <p:cNvPr id="28" name="Audio 27">
            <a:hlinkClick r:id="" action="ppaction://media"/>
            <a:extLst>
              <a:ext uri="{FF2B5EF4-FFF2-40B4-BE49-F238E27FC236}">
                <a16:creationId xmlns:a16="http://schemas.microsoft.com/office/drawing/2014/main" id="{FF126910-93E2-364C-B913-27CC7433B8A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grpSp>
        <p:nvGrpSpPr>
          <p:cNvPr id="6" name="Groupe 5">
            <a:extLst>
              <a:ext uri="{FF2B5EF4-FFF2-40B4-BE49-F238E27FC236}">
                <a16:creationId xmlns:a16="http://schemas.microsoft.com/office/drawing/2014/main" id="{5451E16B-CAD9-4640-9254-C0D4B63C24FC}"/>
              </a:ext>
            </a:extLst>
          </p:cNvPr>
          <p:cNvGrpSpPr/>
          <p:nvPr/>
        </p:nvGrpSpPr>
        <p:grpSpPr>
          <a:xfrm>
            <a:off x="4403680" y="1984950"/>
            <a:ext cx="4604103" cy="2286000"/>
            <a:chOff x="4403680" y="1984950"/>
            <a:chExt cx="4604103" cy="2286000"/>
          </a:xfrm>
        </p:grpSpPr>
        <p:pic>
          <p:nvPicPr>
            <p:cNvPr id="4" name="Image 3">
              <a:extLst>
                <a:ext uri="{FF2B5EF4-FFF2-40B4-BE49-F238E27FC236}">
                  <a16:creationId xmlns:a16="http://schemas.microsoft.com/office/drawing/2014/main" id="{3BC17FAB-1420-AA4C-BB7C-9FB5E4390179}"/>
                </a:ext>
              </a:extLst>
            </p:cNvPr>
            <p:cNvPicPr>
              <a:picLocks noChangeAspect="1"/>
            </p:cNvPicPr>
            <p:nvPr/>
          </p:nvPicPr>
          <p:blipFill>
            <a:blip r:embed="rId9"/>
            <a:stretch>
              <a:fillRect/>
            </a:stretch>
          </p:blipFill>
          <p:spPr>
            <a:xfrm>
              <a:off x="4435783" y="1984950"/>
              <a:ext cx="4572000" cy="2286000"/>
            </a:xfrm>
            <a:prstGeom prst="rect">
              <a:avLst/>
            </a:prstGeom>
          </p:spPr>
        </p:pic>
        <p:sp>
          <p:nvSpPr>
            <p:cNvPr id="5" name="ZoneTexte 4">
              <a:extLst>
                <a:ext uri="{FF2B5EF4-FFF2-40B4-BE49-F238E27FC236}">
                  <a16:creationId xmlns:a16="http://schemas.microsoft.com/office/drawing/2014/main" id="{8A91C39A-FEE1-7B4A-9E7E-D7BF687565D4}"/>
                </a:ext>
              </a:extLst>
            </p:cNvPr>
            <p:cNvSpPr txBox="1"/>
            <p:nvPr/>
          </p:nvSpPr>
          <p:spPr>
            <a:xfrm>
              <a:off x="4403680" y="2181377"/>
              <a:ext cx="2564613" cy="523220"/>
            </a:xfrm>
            <a:prstGeom prst="rect">
              <a:avLst/>
            </a:prstGeom>
            <a:noFill/>
          </p:spPr>
          <p:txBody>
            <a:bodyPr wrap="none" rtlCol="0">
              <a:spAutoFit/>
            </a:bodyPr>
            <a:lstStyle/>
            <a:p>
              <a:r>
                <a:rPr lang="en-CA" sz="2800" dirty="0">
                  <a:solidFill>
                    <a:schemeClr val="bg1"/>
                  </a:solidFill>
                </a:rPr>
                <a:t>Voting regressor</a:t>
              </a:r>
            </a:p>
          </p:txBody>
        </p:sp>
      </p:grpSp>
      <p:pic>
        <p:nvPicPr>
          <p:cNvPr id="8" name="Image 7">
            <a:extLst>
              <a:ext uri="{FF2B5EF4-FFF2-40B4-BE49-F238E27FC236}">
                <a16:creationId xmlns:a16="http://schemas.microsoft.com/office/drawing/2014/main" id="{EF1A7280-CB38-B945-BBBF-34CC670F985C}"/>
              </a:ext>
            </a:extLst>
          </p:cNvPr>
          <p:cNvPicPr>
            <a:picLocks noChangeAspect="1"/>
          </p:cNvPicPr>
          <p:nvPr/>
        </p:nvPicPr>
        <p:blipFill>
          <a:blip r:embed="rId10"/>
          <a:stretch>
            <a:fillRect/>
          </a:stretch>
        </p:blipFill>
        <p:spPr>
          <a:xfrm>
            <a:off x="5197783" y="1959555"/>
            <a:ext cx="3048000" cy="2362200"/>
          </a:xfrm>
          <a:prstGeom prst="rect">
            <a:avLst/>
          </a:prstGeom>
        </p:spPr>
      </p:pic>
    </p:spTree>
    <p:extLst>
      <p:ext uri="{BB962C8B-B14F-4D97-AF65-F5344CB8AC3E}">
        <p14:creationId xmlns:p14="http://schemas.microsoft.com/office/powerpoint/2010/main" val="3188021957"/>
      </p:ext>
    </p:extLst>
  </p:cSld>
  <p:clrMapOvr>
    <a:masterClrMapping/>
  </p:clrMapOvr>
  <mc:AlternateContent xmlns:mc="http://schemas.openxmlformats.org/markup-compatibility/2006" xmlns:p14="http://schemas.microsoft.com/office/powerpoint/2010/main">
    <mc:Choice Requires="p14">
      <p:transition spd="slow" p14:dur="2000" advTm="8907"/>
    </mc:Choice>
    <mc:Fallback xmlns="">
      <p:transition spd="slow" advTm="890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5DC6AD61-563B-8842-9C2F-FD2F6A38301B}"/>
              </a:ext>
            </a:extLst>
          </p:cNvPr>
          <p:cNvPicPr>
            <a:picLocks noChangeAspect="1"/>
          </p:cNvPicPr>
          <p:nvPr/>
        </p:nvPicPr>
        <p:blipFill rotWithShape="1">
          <a:blip r:embed="rId5"/>
          <a:srcRect l="35394" r="38068"/>
          <a:stretch/>
        </p:blipFill>
        <p:spPr>
          <a:xfrm>
            <a:off x="2054776" y="2231467"/>
            <a:ext cx="1695948" cy="2265680"/>
          </a:xfrm>
          <a:prstGeom prst="rect">
            <a:avLst/>
          </a:prstGeom>
        </p:spPr>
      </p:pic>
      <p:sp>
        <p:nvSpPr>
          <p:cNvPr id="9" name="ZoneTexte 8">
            <a:extLst>
              <a:ext uri="{FF2B5EF4-FFF2-40B4-BE49-F238E27FC236}">
                <a16:creationId xmlns:a16="http://schemas.microsoft.com/office/drawing/2014/main" id="{046D0CB8-F67E-874A-B624-D77254FB1E03}"/>
              </a:ext>
            </a:extLst>
          </p:cNvPr>
          <p:cNvSpPr txBox="1"/>
          <p:nvPr/>
        </p:nvSpPr>
        <p:spPr>
          <a:xfrm>
            <a:off x="9420895" y="2591146"/>
            <a:ext cx="1369286" cy="1015663"/>
          </a:xfrm>
          <a:prstGeom prst="rect">
            <a:avLst/>
          </a:prstGeom>
          <a:noFill/>
        </p:spPr>
        <p:txBody>
          <a:bodyPr wrap="none" rtlCol="0">
            <a:spAutoFit/>
          </a:bodyPr>
          <a:lstStyle/>
          <a:p>
            <a:r>
              <a:rPr lang="en-CA" sz="6000" dirty="0"/>
              <a:t>Age</a:t>
            </a:r>
          </a:p>
        </p:txBody>
      </p:sp>
      <p:cxnSp>
        <p:nvCxnSpPr>
          <p:cNvPr id="12" name="Connecteur en angle 11">
            <a:extLst>
              <a:ext uri="{FF2B5EF4-FFF2-40B4-BE49-F238E27FC236}">
                <a16:creationId xmlns:a16="http://schemas.microsoft.com/office/drawing/2014/main" id="{2150CE09-5813-6144-8921-2C1F5ED7C278}"/>
              </a:ext>
            </a:extLst>
          </p:cNvPr>
          <p:cNvCxnSpPr/>
          <p:nvPr/>
        </p:nvCxnSpPr>
        <p:spPr>
          <a:xfrm>
            <a:off x="4296797" y="1495990"/>
            <a:ext cx="4714665" cy="1828800"/>
          </a:xfrm>
          <a:prstGeom prst="bentConnector3">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necteur en angle 12">
            <a:extLst>
              <a:ext uri="{FF2B5EF4-FFF2-40B4-BE49-F238E27FC236}">
                <a16:creationId xmlns:a16="http://schemas.microsoft.com/office/drawing/2014/main" id="{83C5C04D-53BC-DF48-8022-F77C026BC2E8}"/>
              </a:ext>
            </a:extLst>
          </p:cNvPr>
          <p:cNvCxnSpPr>
            <a:cxnSpLocks/>
          </p:cNvCxnSpPr>
          <p:nvPr/>
        </p:nvCxnSpPr>
        <p:spPr>
          <a:xfrm flipV="1">
            <a:off x="4296797" y="3324790"/>
            <a:ext cx="4714665" cy="1892320"/>
          </a:xfrm>
          <a:prstGeom prst="bentConnector3">
            <a:avLst>
              <a:gd name="adj1" fmla="val 50000"/>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DD076B66-3266-0A4A-9597-AC37E3BF547F}"/>
              </a:ext>
            </a:extLst>
          </p:cNvPr>
          <p:cNvCxnSpPr/>
          <p:nvPr/>
        </p:nvCxnSpPr>
        <p:spPr>
          <a:xfrm>
            <a:off x="4403680" y="3324790"/>
            <a:ext cx="2250449"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pic>
        <p:nvPicPr>
          <p:cNvPr id="26" name="Image 25">
            <a:extLst>
              <a:ext uri="{FF2B5EF4-FFF2-40B4-BE49-F238E27FC236}">
                <a16:creationId xmlns:a16="http://schemas.microsoft.com/office/drawing/2014/main" id="{A77F5D05-9D67-434B-9F54-364AAF626FA5}"/>
              </a:ext>
            </a:extLst>
          </p:cNvPr>
          <p:cNvPicPr>
            <a:picLocks noChangeAspect="1"/>
          </p:cNvPicPr>
          <p:nvPr/>
        </p:nvPicPr>
        <p:blipFill rotWithShape="1">
          <a:blip r:embed="rId6"/>
          <a:srcRect t="12820" r="66544" b="12592"/>
          <a:stretch/>
        </p:blipFill>
        <p:spPr>
          <a:xfrm>
            <a:off x="1974031" y="686076"/>
            <a:ext cx="1750552" cy="1619828"/>
          </a:xfrm>
          <a:prstGeom prst="rect">
            <a:avLst/>
          </a:prstGeom>
        </p:spPr>
      </p:pic>
      <p:pic>
        <p:nvPicPr>
          <p:cNvPr id="27" name="Image 26">
            <a:extLst>
              <a:ext uri="{FF2B5EF4-FFF2-40B4-BE49-F238E27FC236}">
                <a16:creationId xmlns:a16="http://schemas.microsoft.com/office/drawing/2014/main" id="{9AE0AA0F-3136-5A45-B5E2-85BFC5ED67FA}"/>
              </a:ext>
            </a:extLst>
          </p:cNvPr>
          <p:cNvPicPr>
            <a:picLocks noChangeAspect="1"/>
          </p:cNvPicPr>
          <p:nvPr/>
        </p:nvPicPr>
        <p:blipFill>
          <a:blip r:embed="rId7"/>
          <a:stretch>
            <a:fillRect/>
          </a:stretch>
        </p:blipFill>
        <p:spPr>
          <a:xfrm>
            <a:off x="1299597" y="4270950"/>
            <a:ext cx="2997200" cy="1517650"/>
          </a:xfrm>
          <a:prstGeom prst="rect">
            <a:avLst/>
          </a:prstGeom>
        </p:spPr>
      </p:pic>
      <p:pic>
        <p:nvPicPr>
          <p:cNvPr id="28" name="Audio 27">
            <a:hlinkClick r:id="" action="ppaction://media"/>
            <a:extLst>
              <a:ext uri="{FF2B5EF4-FFF2-40B4-BE49-F238E27FC236}">
                <a16:creationId xmlns:a16="http://schemas.microsoft.com/office/drawing/2014/main" id="{FF126910-93E2-364C-B913-27CC7433B8A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pic>
        <p:nvPicPr>
          <p:cNvPr id="7" name="Image 6">
            <a:extLst>
              <a:ext uri="{FF2B5EF4-FFF2-40B4-BE49-F238E27FC236}">
                <a16:creationId xmlns:a16="http://schemas.microsoft.com/office/drawing/2014/main" id="{B79F3375-9A04-B746-95FD-86B56A9A7AB3}"/>
              </a:ext>
            </a:extLst>
          </p:cNvPr>
          <p:cNvPicPr>
            <a:picLocks noChangeAspect="1"/>
          </p:cNvPicPr>
          <p:nvPr/>
        </p:nvPicPr>
        <p:blipFill>
          <a:blip r:embed="rId9"/>
          <a:stretch>
            <a:fillRect/>
          </a:stretch>
        </p:blipFill>
        <p:spPr>
          <a:xfrm>
            <a:off x="4377542" y="1803577"/>
            <a:ext cx="4762500" cy="2590800"/>
          </a:xfrm>
          <a:prstGeom prst="rect">
            <a:avLst/>
          </a:prstGeom>
        </p:spPr>
      </p:pic>
      <p:sp>
        <p:nvSpPr>
          <p:cNvPr id="16" name="ZoneTexte 15">
            <a:extLst>
              <a:ext uri="{FF2B5EF4-FFF2-40B4-BE49-F238E27FC236}">
                <a16:creationId xmlns:a16="http://schemas.microsoft.com/office/drawing/2014/main" id="{D468C5D3-5712-A249-AC85-96C8BA492A22}"/>
              </a:ext>
            </a:extLst>
          </p:cNvPr>
          <p:cNvSpPr txBox="1"/>
          <p:nvPr/>
        </p:nvSpPr>
        <p:spPr>
          <a:xfrm>
            <a:off x="7437064" y="4856524"/>
            <a:ext cx="1361976" cy="646331"/>
          </a:xfrm>
          <a:prstGeom prst="rect">
            <a:avLst/>
          </a:prstGeom>
          <a:noFill/>
        </p:spPr>
        <p:txBody>
          <a:bodyPr wrap="none" rtlCol="0">
            <a:spAutoFit/>
          </a:bodyPr>
          <a:lstStyle/>
          <a:p>
            <a:r>
              <a:rPr lang="en-CA" dirty="0"/>
              <a:t>Feature size:</a:t>
            </a:r>
          </a:p>
          <a:p>
            <a:r>
              <a:rPr lang="en-CA" dirty="0"/>
              <a:t>155 x </a:t>
            </a:r>
            <a:r>
              <a:rPr lang="fr-CA" dirty="0"/>
              <a:t>12832</a:t>
            </a:r>
            <a:endParaRPr lang="en-CA" dirty="0"/>
          </a:p>
        </p:txBody>
      </p:sp>
    </p:spTree>
    <p:extLst>
      <p:ext uri="{BB962C8B-B14F-4D97-AF65-F5344CB8AC3E}">
        <p14:creationId xmlns:p14="http://schemas.microsoft.com/office/powerpoint/2010/main" val="1533272280"/>
      </p:ext>
    </p:extLst>
  </p:cSld>
  <p:clrMapOvr>
    <a:masterClrMapping/>
  </p:clrMapOvr>
  <mc:AlternateContent xmlns:mc="http://schemas.openxmlformats.org/markup-compatibility/2006" xmlns:p14="http://schemas.microsoft.com/office/powerpoint/2010/main">
    <mc:Choice Requires="p14">
      <p:transition spd="slow" p14:dur="2000" advTm="8907"/>
    </mc:Choice>
    <mc:Fallback xmlns="">
      <p:transition spd="slow" advTm="8907"/>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8"/>
                </p:tgtEl>
              </p:cMediaNode>
            </p:audio>
          </p:childTnLst>
        </p:cTn>
      </p:par>
    </p:tnLst>
    <p:bldLst>
      <p:bldP spid="16"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868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BEB8846-AB32-214F-A453-5904113F5CD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Results</a:t>
            </a:r>
          </a:p>
        </p:txBody>
      </p:sp>
      <p:pic>
        <p:nvPicPr>
          <p:cNvPr id="7" name="Image 6">
            <a:extLst>
              <a:ext uri="{FF2B5EF4-FFF2-40B4-BE49-F238E27FC236}">
                <a16:creationId xmlns:a16="http://schemas.microsoft.com/office/drawing/2014/main" id="{C541E533-9146-AC43-9548-5A9E77A74187}"/>
              </a:ext>
            </a:extLst>
          </p:cNvPr>
          <p:cNvPicPr>
            <a:picLocks noChangeAspect="1"/>
          </p:cNvPicPr>
          <p:nvPr/>
        </p:nvPicPr>
        <p:blipFill>
          <a:blip r:embed="rId2"/>
          <a:stretch>
            <a:fillRect/>
          </a:stretch>
        </p:blipFill>
        <p:spPr>
          <a:xfrm>
            <a:off x="4038600" y="1270846"/>
            <a:ext cx="7188199" cy="4312919"/>
          </a:xfrm>
          <a:prstGeom prst="rect">
            <a:avLst/>
          </a:prstGeom>
        </p:spPr>
      </p:pic>
    </p:spTree>
    <p:extLst>
      <p:ext uri="{BB962C8B-B14F-4D97-AF65-F5344CB8AC3E}">
        <p14:creationId xmlns:p14="http://schemas.microsoft.com/office/powerpoint/2010/main" val="42392948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DBEB8846-AB32-214F-A453-5904113F5CD9}"/>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Results</a:t>
            </a:r>
          </a:p>
        </p:txBody>
      </p:sp>
      <p:pic>
        <p:nvPicPr>
          <p:cNvPr id="4" name="Image 3">
            <a:extLst>
              <a:ext uri="{FF2B5EF4-FFF2-40B4-BE49-F238E27FC236}">
                <a16:creationId xmlns:a16="http://schemas.microsoft.com/office/drawing/2014/main" id="{131BE97D-FA8D-9D4B-A738-9EAF55569C2F}"/>
              </a:ext>
            </a:extLst>
          </p:cNvPr>
          <p:cNvPicPr>
            <a:picLocks noChangeAspect="1"/>
          </p:cNvPicPr>
          <p:nvPr/>
        </p:nvPicPr>
        <p:blipFill>
          <a:blip r:embed="rId2"/>
          <a:stretch>
            <a:fillRect/>
          </a:stretch>
        </p:blipFill>
        <p:spPr>
          <a:xfrm>
            <a:off x="4038600" y="1270846"/>
            <a:ext cx="7188199" cy="4312919"/>
          </a:xfrm>
          <a:prstGeom prst="rect">
            <a:avLst/>
          </a:prstGeom>
          <a:noFill/>
        </p:spPr>
      </p:pic>
    </p:spTree>
    <p:extLst>
      <p:ext uri="{BB962C8B-B14F-4D97-AF65-F5344CB8AC3E}">
        <p14:creationId xmlns:p14="http://schemas.microsoft.com/office/powerpoint/2010/main" val="431554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8650D1E7-9AF5-E14C-9E31-BA7C096A8B66}"/>
              </a:ext>
            </a:extLst>
          </p:cNvPr>
          <p:cNvSpPr>
            <a:spLocks noGrp="1"/>
          </p:cNvSpPr>
          <p:nvPr>
            <p:ph type="title"/>
          </p:nvPr>
        </p:nvSpPr>
        <p:spPr>
          <a:xfrm>
            <a:off x="640079" y="2053641"/>
            <a:ext cx="3669161" cy="2760098"/>
          </a:xfrm>
        </p:spPr>
        <p:txBody>
          <a:bodyPr>
            <a:normAutofit/>
          </a:bodyPr>
          <a:lstStyle/>
          <a:p>
            <a:r>
              <a:rPr lang="en-CA" dirty="0">
                <a:solidFill>
                  <a:srgbClr val="FFFFFF"/>
                </a:solidFill>
              </a:rPr>
              <a:t>What do I still need to do?</a:t>
            </a:r>
          </a:p>
        </p:txBody>
      </p:sp>
      <p:sp>
        <p:nvSpPr>
          <p:cNvPr id="3" name="Espace réservé du contenu 2">
            <a:extLst>
              <a:ext uri="{FF2B5EF4-FFF2-40B4-BE49-F238E27FC236}">
                <a16:creationId xmlns:a16="http://schemas.microsoft.com/office/drawing/2014/main" id="{A1859003-1E60-174F-8169-60500EF54A5D}"/>
              </a:ext>
            </a:extLst>
          </p:cNvPr>
          <p:cNvSpPr>
            <a:spLocks noGrp="1"/>
          </p:cNvSpPr>
          <p:nvPr>
            <p:ph idx="1"/>
          </p:nvPr>
        </p:nvSpPr>
        <p:spPr>
          <a:xfrm>
            <a:off x="6090574" y="801866"/>
            <a:ext cx="5306084" cy="5230634"/>
          </a:xfrm>
        </p:spPr>
        <p:txBody>
          <a:bodyPr anchor="ctr">
            <a:normAutofit/>
          </a:bodyPr>
          <a:lstStyle/>
          <a:p>
            <a:r>
              <a:rPr lang="en-CA" sz="2400" dirty="0">
                <a:solidFill>
                  <a:srgbClr val="000000"/>
                </a:solidFill>
              </a:rPr>
              <a:t>Statistically compare the performance of the 4 models</a:t>
            </a:r>
          </a:p>
          <a:p>
            <a:r>
              <a:rPr lang="en-CA" sz="2400" dirty="0">
                <a:solidFill>
                  <a:srgbClr val="000000"/>
                </a:solidFill>
              </a:rPr>
              <a:t>Identify the features that drive the variable for each model</a:t>
            </a:r>
          </a:p>
          <a:p>
            <a:r>
              <a:rPr lang="en-CA" sz="2400" dirty="0">
                <a:solidFill>
                  <a:srgbClr val="000000"/>
                </a:solidFill>
              </a:rPr>
              <a:t>Clean my </a:t>
            </a:r>
            <a:r>
              <a:rPr lang="en-CA" sz="2400" dirty="0" err="1">
                <a:solidFill>
                  <a:srgbClr val="000000"/>
                </a:solidFill>
              </a:rPr>
              <a:t>Jupyter</a:t>
            </a:r>
            <a:r>
              <a:rPr lang="en-CA" sz="2400" dirty="0">
                <a:solidFill>
                  <a:srgbClr val="000000"/>
                </a:solidFill>
              </a:rPr>
              <a:t> notebooks</a:t>
            </a:r>
          </a:p>
        </p:txBody>
      </p:sp>
    </p:spTree>
    <p:extLst>
      <p:ext uri="{BB962C8B-B14F-4D97-AF65-F5344CB8AC3E}">
        <p14:creationId xmlns:p14="http://schemas.microsoft.com/office/powerpoint/2010/main" val="38704193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FB7457-109E-6940-B36C-0A35672F55B3}"/>
              </a:ext>
            </a:extLst>
          </p:cNvPr>
          <p:cNvSpPr>
            <a:spLocks noGrp="1"/>
          </p:cNvSpPr>
          <p:nvPr>
            <p:ph type="title"/>
          </p:nvPr>
        </p:nvSpPr>
        <p:spPr/>
        <p:txBody>
          <a:bodyPr/>
          <a:lstStyle/>
          <a:p>
            <a:r>
              <a:rPr lang="en-CA" dirty="0"/>
              <a:t>Post </a:t>
            </a:r>
            <a:r>
              <a:rPr lang="en-CA" dirty="0" err="1"/>
              <a:t>Brainhack</a:t>
            </a:r>
            <a:endParaRPr lang="en-CA" dirty="0"/>
          </a:p>
        </p:txBody>
      </p:sp>
      <p:sp>
        <p:nvSpPr>
          <p:cNvPr id="3" name="Espace réservé du contenu 2">
            <a:extLst>
              <a:ext uri="{FF2B5EF4-FFF2-40B4-BE49-F238E27FC236}">
                <a16:creationId xmlns:a16="http://schemas.microsoft.com/office/drawing/2014/main" id="{C8E83C81-5683-DA41-8CE3-FEA44E70F1FD}"/>
              </a:ext>
            </a:extLst>
          </p:cNvPr>
          <p:cNvSpPr>
            <a:spLocks noGrp="1"/>
          </p:cNvSpPr>
          <p:nvPr>
            <p:ph sz="half" idx="1"/>
          </p:nvPr>
        </p:nvSpPr>
        <p:spPr/>
        <p:txBody>
          <a:bodyPr/>
          <a:lstStyle/>
          <a:p>
            <a:r>
              <a:rPr lang="en-CA" dirty="0"/>
              <a:t>Git and </a:t>
            </a:r>
            <a:r>
              <a:rPr lang="en-CA" dirty="0" err="1"/>
              <a:t>Github</a:t>
            </a:r>
            <a:endParaRPr lang="en-CA" dirty="0"/>
          </a:p>
          <a:p>
            <a:r>
              <a:rPr lang="en-CA" dirty="0"/>
              <a:t>Python</a:t>
            </a:r>
          </a:p>
          <a:p>
            <a:r>
              <a:rPr lang="en-CA" dirty="0" err="1"/>
              <a:t>Jupyter</a:t>
            </a:r>
            <a:r>
              <a:rPr lang="en-CA" dirty="0"/>
              <a:t> Notebook</a:t>
            </a:r>
          </a:p>
          <a:p>
            <a:r>
              <a:rPr lang="en-CA" dirty="0"/>
              <a:t>Pandas</a:t>
            </a:r>
          </a:p>
          <a:p>
            <a:r>
              <a:rPr lang="en-CA" dirty="0"/>
              <a:t>Matplotlib</a:t>
            </a:r>
          </a:p>
          <a:p>
            <a:r>
              <a:rPr lang="en-CA" dirty="0" err="1"/>
              <a:t>Nilearn</a:t>
            </a:r>
            <a:endParaRPr lang="en-CA" dirty="0"/>
          </a:p>
          <a:p>
            <a:r>
              <a:rPr lang="en-CA" dirty="0" err="1"/>
              <a:t>Scikit</a:t>
            </a:r>
            <a:r>
              <a:rPr lang="en-CA" dirty="0"/>
              <a:t>-learn</a:t>
            </a:r>
          </a:p>
        </p:txBody>
      </p:sp>
      <p:sp>
        <p:nvSpPr>
          <p:cNvPr id="4" name="Espace réservé du contenu 3">
            <a:extLst>
              <a:ext uri="{FF2B5EF4-FFF2-40B4-BE49-F238E27FC236}">
                <a16:creationId xmlns:a16="http://schemas.microsoft.com/office/drawing/2014/main" id="{FD92F2BB-F68D-5647-B589-736406477DC2}"/>
              </a:ext>
            </a:extLst>
          </p:cNvPr>
          <p:cNvSpPr>
            <a:spLocks noGrp="1"/>
          </p:cNvSpPr>
          <p:nvPr>
            <p:ph sz="half" idx="2"/>
          </p:nvPr>
        </p:nvSpPr>
        <p:spPr>
          <a:xfrm>
            <a:off x="4267200" y="1822450"/>
            <a:ext cx="5181600" cy="4351338"/>
          </a:xfrm>
        </p:spPr>
        <p:txBody>
          <a:bodyPr/>
          <a:lstStyle/>
          <a:p>
            <a:r>
              <a:rPr lang="en-CA" dirty="0" err="1"/>
              <a:t>Plotly</a:t>
            </a:r>
            <a:endParaRPr lang="en-CA" dirty="0"/>
          </a:p>
          <a:p>
            <a:r>
              <a:rPr lang="en-CA" dirty="0"/>
              <a:t>Machine learning</a:t>
            </a:r>
          </a:p>
          <a:p>
            <a:r>
              <a:rPr lang="en-CA" dirty="0"/>
              <a:t>Model optimization</a:t>
            </a:r>
          </a:p>
          <a:p>
            <a:r>
              <a:rPr lang="en-CA" dirty="0"/>
              <a:t>Ensemble models</a:t>
            </a:r>
          </a:p>
          <a:p>
            <a:r>
              <a:rPr lang="en-CA" dirty="0" err="1"/>
              <a:t>Scipy</a:t>
            </a:r>
            <a:endParaRPr lang="en-CA" dirty="0"/>
          </a:p>
          <a:p>
            <a:r>
              <a:rPr lang="en-CA" dirty="0" err="1"/>
              <a:t>Numpy</a:t>
            </a:r>
            <a:endParaRPr lang="en-CA" dirty="0"/>
          </a:p>
          <a:p>
            <a:r>
              <a:rPr lang="en-CA" dirty="0"/>
              <a:t>Seaborn</a:t>
            </a:r>
          </a:p>
          <a:p>
            <a:endParaRPr lang="en-CA" dirty="0"/>
          </a:p>
        </p:txBody>
      </p:sp>
      <p:pic>
        <p:nvPicPr>
          <p:cNvPr id="6" name="Image 5">
            <a:extLst>
              <a:ext uri="{FF2B5EF4-FFF2-40B4-BE49-F238E27FC236}">
                <a16:creationId xmlns:a16="http://schemas.microsoft.com/office/drawing/2014/main" id="{D108A923-A966-5544-8E51-AB8A545B1842}"/>
              </a:ext>
            </a:extLst>
          </p:cNvPr>
          <p:cNvPicPr>
            <a:picLocks noChangeAspect="1"/>
          </p:cNvPicPr>
          <p:nvPr/>
        </p:nvPicPr>
        <p:blipFill>
          <a:blip r:embed="rId2"/>
          <a:stretch>
            <a:fillRect/>
          </a:stretch>
        </p:blipFill>
        <p:spPr>
          <a:xfrm>
            <a:off x="6537960" y="4206875"/>
            <a:ext cx="4572000" cy="2286000"/>
          </a:xfrm>
          <a:prstGeom prst="rect">
            <a:avLst/>
          </a:prstGeom>
        </p:spPr>
      </p:pic>
    </p:spTree>
    <p:extLst>
      <p:ext uri="{BB962C8B-B14F-4D97-AF65-F5344CB8AC3E}">
        <p14:creationId xmlns:p14="http://schemas.microsoft.com/office/powerpoint/2010/main" val="40740652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0">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re 1">
            <a:extLst>
              <a:ext uri="{FF2B5EF4-FFF2-40B4-BE49-F238E27FC236}">
                <a16:creationId xmlns:a16="http://schemas.microsoft.com/office/drawing/2014/main" id="{3EFB7457-109E-6940-B36C-0A35672F55B3}"/>
              </a:ext>
            </a:extLst>
          </p:cNvPr>
          <p:cNvSpPr>
            <a:spLocks noGrp="1"/>
          </p:cNvSpPr>
          <p:nvPr>
            <p:ph type="title"/>
          </p:nvPr>
        </p:nvSpPr>
        <p:spPr>
          <a:xfrm>
            <a:off x="5264332" y="802955"/>
            <a:ext cx="6444648" cy="1454051"/>
          </a:xfrm>
        </p:spPr>
        <p:txBody>
          <a:bodyPr>
            <a:normAutofit/>
          </a:bodyPr>
          <a:lstStyle/>
          <a:p>
            <a:r>
              <a:rPr lang="en-CA" dirty="0">
                <a:solidFill>
                  <a:srgbClr val="000000"/>
                </a:solidFill>
              </a:rPr>
              <a:t>Other things I learned!</a:t>
            </a:r>
          </a:p>
        </p:txBody>
      </p:sp>
      <p:sp>
        <p:nvSpPr>
          <p:cNvPr id="15"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Image 5">
            <a:extLst>
              <a:ext uri="{FF2B5EF4-FFF2-40B4-BE49-F238E27FC236}">
                <a16:creationId xmlns:a16="http://schemas.microsoft.com/office/drawing/2014/main" id="{AB319A3D-023A-B142-B95C-331460A4C248}"/>
              </a:ext>
            </a:extLst>
          </p:cNvPr>
          <p:cNvPicPr>
            <a:picLocks noChangeAspect="1"/>
          </p:cNvPicPr>
          <p:nvPr/>
        </p:nvPicPr>
        <p:blipFill>
          <a:blip r:embed="rId3"/>
          <a:stretch>
            <a:fillRect/>
          </a:stretch>
        </p:blipFill>
        <p:spPr>
          <a:xfrm>
            <a:off x="450254" y="1629089"/>
            <a:ext cx="3620021" cy="3620021"/>
          </a:xfrm>
          <a:prstGeom prst="rect">
            <a:avLst/>
          </a:prstGeom>
        </p:spPr>
      </p:pic>
      <p:sp>
        <p:nvSpPr>
          <p:cNvPr id="3" name="Espace réservé du contenu 2">
            <a:extLst>
              <a:ext uri="{FF2B5EF4-FFF2-40B4-BE49-F238E27FC236}">
                <a16:creationId xmlns:a16="http://schemas.microsoft.com/office/drawing/2014/main" id="{C8E83C81-5683-DA41-8CE3-FEA44E70F1FD}"/>
              </a:ext>
            </a:extLst>
          </p:cNvPr>
          <p:cNvSpPr>
            <a:spLocks noGrp="1"/>
          </p:cNvSpPr>
          <p:nvPr>
            <p:ph idx="1"/>
          </p:nvPr>
        </p:nvSpPr>
        <p:spPr>
          <a:xfrm>
            <a:off x="6090574" y="2421682"/>
            <a:ext cx="4977578" cy="3639289"/>
          </a:xfrm>
        </p:spPr>
        <p:txBody>
          <a:bodyPr anchor="ctr">
            <a:normAutofit/>
          </a:bodyPr>
          <a:lstStyle/>
          <a:p>
            <a:r>
              <a:rPr lang="en-CA" sz="2000" dirty="0">
                <a:solidFill>
                  <a:srgbClr val="000000"/>
                </a:solidFill>
              </a:rPr>
              <a:t>There is no straightforward power spectra pipeline for fMRI in Python</a:t>
            </a:r>
          </a:p>
          <a:p>
            <a:r>
              <a:rPr lang="en-CA" sz="2000" dirty="0">
                <a:solidFill>
                  <a:srgbClr val="000000"/>
                </a:solidFill>
              </a:rPr>
              <a:t>Keep in mind the shape of your array!</a:t>
            </a:r>
          </a:p>
          <a:p>
            <a:r>
              <a:rPr lang="en-CA" sz="2000" dirty="0">
                <a:solidFill>
                  <a:srgbClr val="000000"/>
                </a:solidFill>
              </a:rPr>
              <a:t>Google is your friend</a:t>
            </a:r>
          </a:p>
          <a:p>
            <a:r>
              <a:rPr lang="en-CA" sz="2000" dirty="0">
                <a:solidFill>
                  <a:srgbClr val="000000"/>
                </a:solidFill>
              </a:rPr>
              <a:t>Ask your community!</a:t>
            </a:r>
          </a:p>
        </p:txBody>
      </p:sp>
    </p:spTree>
    <p:extLst>
      <p:ext uri="{BB962C8B-B14F-4D97-AF65-F5344CB8AC3E}">
        <p14:creationId xmlns:p14="http://schemas.microsoft.com/office/powerpoint/2010/main" val="1918396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8B4BF050-985C-1249-8C00-98D1DC3EBCC6}"/>
              </a:ext>
            </a:extLst>
          </p:cNvPr>
          <p:cNvPicPr>
            <a:picLocks noChangeAspect="1"/>
          </p:cNvPicPr>
          <p:nvPr/>
        </p:nvPicPr>
        <p:blipFill>
          <a:blip r:embed="rId2"/>
          <a:stretch>
            <a:fillRect/>
          </a:stretch>
        </p:blipFill>
        <p:spPr>
          <a:xfrm>
            <a:off x="7629435" y="286231"/>
            <a:ext cx="2286000" cy="1283970"/>
          </a:xfrm>
          <a:prstGeom prst="rect">
            <a:avLst/>
          </a:prstGeom>
        </p:spPr>
      </p:pic>
      <p:sp>
        <p:nvSpPr>
          <p:cNvPr id="6" name="ZoneTexte 5">
            <a:extLst>
              <a:ext uri="{FF2B5EF4-FFF2-40B4-BE49-F238E27FC236}">
                <a16:creationId xmlns:a16="http://schemas.microsoft.com/office/drawing/2014/main" id="{E2494698-A714-F045-B467-3AD4CC4D2452}"/>
              </a:ext>
            </a:extLst>
          </p:cNvPr>
          <p:cNvSpPr txBox="1"/>
          <p:nvPr/>
        </p:nvSpPr>
        <p:spPr>
          <a:xfrm>
            <a:off x="6700521" y="1939301"/>
            <a:ext cx="2071914" cy="2031325"/>
          </a:xfrm>
          <a:prstGeom prst="rect">
            <a:avLst/>
          </a:prstGeom>
          <a:noFill/>
        </p:spPr>
        <p:txBody>
          <a:bodyPr wrap="none" rtlCol="0">
            <a:spAutoFit/>
          </a:bodyPr>
          <a:lstStyle/>
          <a:p>
            <a:r>
              <a:rPr lang="en-CA" b="1" dirty="0"/>
              <a:t>Organisers:</a:t>
            </a:r>
          </a:p>
          <a:p>
            <a:r>
              <a:rPr lang="en-CA" dirty="0"/>
              <a:t>Jean-Baptiste </a:t>
            </a:r>
            <a:r>
              <a:rPr lang="en-CA" dirty="0" err="1"/>
              <a:t>Poline</a:t>
            </a:r>
            <a:endParaRPr lang="en-CA" dirty="0"/>
          </a:p>
          <a:p>
            <a:r>
              <a:rPr lang="en-CA" dirty="0"/>
              <a:t>Pierre </a:t>
            </a:r>
            <a:r>
              <a:rPr lang="en-CA" dirty="0" err="1"/>
              <a:t>Bellec</a:t>
            </a:r>
            <a:endParaRPr lang="en-CA" dirty="0"/>
          </a:p>
          <a:p>
            <a:r>
              <a:rPr lang="en-CA" dirty="0"/>
              <a:t>Nikola </a:t>
            </a:r>
            <a:r>
              <a:rPr lang="en-CA" dirty="0" err="1"/>
              <a:t>Stikov</a:t>
            </a:r>
            <a:endParaRPr lang="en-CA" dirty="0"/>
          </a:p>
          <a:p>
            <a:r>
              <a:rPr lang="en-CA" dirty="0"/>
              <a:t>Tristan </a:t>
            </a:r>
            <a:r>
              <a:rPr lang="en-CA" dirty="0" err="1"/>
              <a:t>Glatard</a:t>
            </a:r>
            <a:endParaRPr lang="en-CA" dirty="0"/>
          </a:p>
          <a:p>
            <a:endParaRPr lang="en-CA" dirty="0"/>
          </a:p>
          <a:p>
            <a:endParaRPr lang="en-CA" dirty="0"/>
          </a:p>
        </p:txBody>
      </p:sp>
      <p:sp>
        <p:nvSpPr>
          <p:cNvPr id="7" name="ZoneTexte 6">
            <a:extLst>
              <a:ext uri="{FF2B5EF4-FFF2-40B4-BE49-F238E27FC236}">
                <a16:creationId xmlns:a16="http://schemas.microsoft.com/office/drawing/2014/main" id="{2765CB63-61ED-0C4A-A569-C789ADE23970}"/>
              </a:ext>
            </a:extLst>
          </p:cNvPr>
          <p:cNvSpPr txBox="1"/>
          <p:nvPr/>
        </p:nvSpPr>
        <p:spPr>
          <a:xfrm>
            <a:off x="8772435" y="1939302"/>
            <a:ext cx="2651760" cy="1754326"/>
          </a:xfrm>
          <a:prstGeom prst="rect">
            <a:avLst/>
          </a:prstGeom>
          <a:noFill/>
        </p:spPr>
        <p:txBody>
          <a:bodyPr wrap="square" rtlCol="0">
            <a:spAutoFit/>
          </a:bodyPr>
          <a:lstStyle/>
          <a:p>
            <a:r>
              <a:rPr lang="en-CA" b="1" dirty="0"/>
              <a:t>Special thanks to:</a:t>
            </a:r>
          </a:p>
          <a:p>
            <a:r>
              <a:rPr lang="en-CA" dirty="0"/>
              <a:t>Jacob Vogel</a:t>
            </a:r>
          </a:p>
          <a:p>
            <a:r>
              <a:rPr lang="en-CA" dirty="0"/>
              <a:t>Elizabeth Dupre</a:t>
            </a:r>
          </a:p>
          <a:p>
            <a:r>
              <a:rPr lang="en-CA" dirty="0"/>
              <a:t>Greg </a:t>
            </a:r>
            <a:r>
              <a:rPr lang="en-CA" dirty="0" err="1"/>
              <a:t>Kiar</a:t>
            </a:r>
            <a:endParaRPr lang="en-CA" dirty="0"/>
          </a:p>
          <a:p>
            <a:r>
              <a:rPr lang="en-CA" dirty="0"/>
              <a:t>Pamela Douglas</a:t>
            </a:r>
          </a:p>
          <a:p>
            <a:r>
              <a:rPr lang="en-CA"/>
              <a:t>Matteo </a:t>
            </a:r>
            <a:r>
              <a:rPr lang="en-CA" dirty="0"/>
              <a:t>Mancini</a:t>
            </a:r>
          </a:p>
        </p:txBody>
      </p:sp>
      <p:pic>
        <p:nvPicPr>
          <p:cNvPr id="9" name="Image 8">
            <a:extLst>
              <a:ext uri="{FF2B5EF4-FFF2-40B4-BE49-F238E27FC236}">
                <a16:creationId xmlns:a16="http://schemas.microsoft.com/office/drawing/2014/main" id="{8AB734C2-4DE8-004A-B27E-1802E3903617}"/>
              </a:ext>
            </a:extLst>
          </p:cNvPr>
          <p:cNvPicPr>
            <a:picLocks noChangeAspect="1"/>
          </p:cNvPicPr>
          <p:nvPr/>
        </p:nvPicPr>
        <p:blipFill>
          <a:blip r:embed="rId3"/>
          <a:stretch>
            <a:fillRect/>
          </a:stretch>
        </p:blipFill>
        <p:spPr>
          <a:xfrm>
            <a:off x="2301785" y="6256565"/>
            <a:ext cx="9182100" cy="381000"/>
          </a:xfrm>
          <a:prstGeom prst="rect">
            <a:avLst/>
          </a:prstGeom>
        </p:spPr>
      </p:pic>
      <p:pic>
        <p:nvPicPr>
          <p:cNvPr id="11" name="Image 10">
            <a:extLst>
              <a:ext uri="{FF2B5EF4-FFF2-40B4-BE49-F238E27FC236}">
                <a16:creationId xmlns:a16="http://schemas.microsoft.com/office/drawing/2014/main" id="{6037F98B-6E0D-244E-97AF-BD8FBF2656F7}"/>
              </a:ext>
            </a:extLst>
          </p:cNvPr>
          <p:cNvPicPr>
            <a:picLocks noChangeAspect="1"/>
          </p:cNvPicPr>
          <p:nvPr/>
        </p:nvPicPr>
        <p:blipFill>
          <a:blip r:embed="rId4"/>
          <a:stretch>
            <a:fillRect/>
          </a:stretch>
        </p:blipFill>
        <p:spPr>
          <a:xfrm>
            <a:off x="8416835" y="4339726"/>
            <a:ext cx="3362960" cy="1706880"/>
          </a:xfrm>
          <a:prstGeom prst="rect">
            <a:avLst/>
          </a:prstGeom>
        </p:spPr>
      </p:pic>
      <p:pic>
        <p:nvPicPr>
          <p:cNvPr id="15" name="Image 14">
            <a:extLst>
              <a:ext uri="{FF2B5EF4-FFF2-40B4-BE49-F238E27FC236}">
                <a16:creationId xmlns:a16="http://schemas.microsoft.com/office/drawing/2014/main" id="{A79E19FA-976C-7F4E-B8F3-FA393299CFD8}"/>
              </a:ext>
            </a:extLst>
          </p:cNvPr>
          <p:cNvPicPr>
            <a:picLocks noChangeAspect="1"/>
          </p:cNvPicPr>
          <p:nvPr/>
        </p:nvPicPr>
        <p:blipFill>
          <a:blip r:embed="rId5"/>
          <a:stretch>
            <a:fillRect/>
          </a:stretch>
        </p:blipFill>
        <p:spPr>
          <a:xfrm>
            <a:off x="767805" y="542789"/>
            <a:ext cx="4839108" cy="4839108"/>
          </a:xfrm>
          <a:prstGeom prst="rect">
            <a:avLst/>
          </a:prstGeom>
        </p:spPr>
      </p:pic>
    </p:spTree>
    <p:extLst>
      <p:ext uri="{BB962C8B-B14F-4D97-AF65-F5344CB8AC3E}">
        <p14:creationId xmlns:p14="http://schemas.microsoft.com/office/powerpoint/2010/main" val="3148036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E02F3C71-C981-4614-98EA-D6C494F809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717424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882BD83-24F5-F543-9852-A4D0ABBE7143}"/>
              </a:ext>
            </a:extLst>
          </p:cNvPr>
          <p:cNvSpPr>
            <a:spLocks noGrp="1"/>
          </p:cNvSpPr>
          <p:nvPr>
            <p:ph type="title"/>
          </p:nvPr>
        </p:nvSpPr>
        <p:spPr>
          <a:xfrm>
            <a:off x="821516" y="640263"/>
            <a:ext cx="6204984" cy="1344975"/>
          </a:xfrm>
          <a:prstGeom prst="rect">
            <a:avLst/>
          </a:prstGeom>
        </p:spPr>
        <p:txBody>
          <a:bodyPr vert="horz" lIns="91440" tIns="45720" rIns="91440" bIns="45720" rtlCol="0" anchor="ctr">
            <a:normAutofit/>
          </a:bodyPr>
          <a:lstStyle/>
          <a:p>
            <a:r>
              <a:rPr lang="en-US" sz="4000"/>
              <a:t>Background</a:t>
            </a:r>
          </a:p>
        </p:txBody>
      </p:sp>
      <p:sp>
        <p:nvSpPr>
          <p:cNvPr id="3" name="Espace réservé du contenu 2">
            <a:extLst>
              <a:ext uri="{FF2B5EF4-FFF2-40B4-BE49-F238E27FC236}">
                <a16:creationId xmlns:a16="http://schemas.microsoft.com/office/drawing/2014/main" id="{0065307B-2751-DE48-A708-114F5777B072}"/>
              </a:ext>
            </a:extLst>
          </p:cNvPr>
          <p:cNvSpPr>
            <a:spLocks noGrp="1"/>
          </p:cNvSpPr>
          <p:nvPr>
            <p:ph sz="half" idx="1"/>
          </p:nvPr>
        </p:nvSpPr>
        <p:spPr>
          <a:xfrm>
            <a:off x="821515" y="2121762"/>
            <a:ext cx="6204984" cy="3626917"/>
          </a:xfrm>
          <a:prstGeom prst="rect">
            <a:avLst/>
          </a:prstGeom>
        </p:spPr>
        <p:txBody>
          <a:bodyPr vert="horz" lIns="91440" tIns="45720" rIns="91440" bIns="45720" rtlCol="0">
            <a:normAutofit/>
          </a:bodyPr>
          <a:lstStyle/>
          <a:p>
            <a:r>
              <a:rPr lang="en-US" sz="2400"/>
              <a:t>Me:</a:t>
            </a:r>
          </a:p>
          <a:p>
            <a:pPr lvl="1"/>
            <a:r>
              <a:rPr lang="en-US"/>
              <a:t>Ph.D. candidate in forensic psychology</a:t>
            </a:r>
          </a:p>
          <a:p>
            <a:pPr lvl="1"/>
            <a:r>
              <a:rPr lang="en-US"/>
              <a:t>Ontario Tech University</a:t>
            </a:r>
          </a:p>
          <a:p>
            <a:r>
              <a:rPr lang="en-US" sz="2400"/>
              <a:t>What I could do:</a:t>
            </a:r>
          </a:p>
          <a:p>
            <a:pPr lvl="1"/>
            <a:r>
              <a:rPr lang="en-US"/>
              <a:t>Adapt Matlab scripts</a:t>
            </a:r>
          </a:p>
          <a:p>
            <a:pPr lvl="1"/>
            <a:r>
              <a:rPr lang="en-US"/>
              <a:t>Analyses using SPM and other toolboxes (GUI based)</a:t>
            </a:r>
          </a:p>
          <a:p>
            <a:pPr lvl="1"/>
            <a:r>
              <a:rPr lang="en-US"/>
              <a:t>Several intro to Python workshops</a:t>
            </a:r>
          </a:p>
        </p:txBody>
      </p:sp>
      <p:pic>
        <p:nvPicPr>
          <p:cNvPr id="5" name="Image 4">
            <a:extLst>
              <a:ext uri="{FF2B5EF4-FFF2-40B4-BE49-F238E27FC236}">
                <a16:creationId xmlns:a16="http://schemas.microsoft.com/office/drawing/2014/main" id="{FC6F3ED1-63E5-CD4F-93E3-111EFDCF32EC}"/>
              </a:ext>
            </a:extLst>
          </p:cNvPr>
          <p:cNvPicPr>
            <a:picLocks noChangeAspect="1"/>
          </p:cNvPicPr>
          <p:nvPr/>
        </p:nvPicPr>
        <p:blipFill rotWithShape="1">
          <a:blip r:embed="rId3"/>
          <a:srcRect l="11795" r="24795" b="1"/>
          <a:stretch/>
        </p:blipFill>
        <p:spPr>
          <a:xfrm>
            <a:off x="8489659" y="321176"/>
            <a:ext cx="2722192" cy="2286000"/>
          </a:xfrm>
          <a:prstGeom prst="rect">
            <a:avLst/>
          </a:prstGeom>
          <a:noFill/>
        </p:spPr>
      </p:pic>
      <p:pic>
        <p:nvPicPr>
          <p:cNvPr id="8" name="Image 7">
            <a:extLst>
              <a:ext uri="{FF2B5EF4-FFF2-40B4-BE49-F238E27FC236}">
                <a16:creationId xmlns:a16="http://schemas.microsoft.com/office/drawing/2014/main" id="{27EDBFE9-D8CF-0646-BCEC-70AA46F04393}"/>
              </a:ext>
            </a:extLst>
          </p:cNvPr>
          <p:cNvPicPr>
            <a:picLocks noChangeAspect="1"/>
          </p:cNvPicPr>
          <p:nvPr/>
        </p:nvPicPr>
        <p:blipFill>
          <a:blip r:embed="rId4"/>
          <a:stretch>
            <a:fillRect/>
          </a:stretch>
        </p:blipFill>
        <p:spPr>
          <a:xfrm>
            <a:off x="8394329" y="2828925"/>
            <a:ext cx="2912854" cy="3388994"/>
          </a:xfrm>
          <a:prstGeom prst="rect">
            <a:avLst/>
          </a:prstGeom>
        </p:spPr>
      </p:pic>
    </p:spTree>
    <p:extLst>
      <p:ext uri="{BB962C8B-B14F-4D97-AF65-F5344CB8AC3E}">
        <p14:creationId xmlns:p14="http://schemas.microsoft.com/office/powerpoint/2010/main" val="2472509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82BD83-24F5-F543-9852-A4D0ABBE7143}"/>
              </a:ext>
            </a:extLst>
          </p:cNvPr>
          <p:cNvSpPr>
            <a:spLocks noGrp="1"/>
          </p:cNvSpPr>
          <p:nvPr>
            <p:ph type="title"/>
          </p:nvPr>
        </p:nvSpPr>
        <p:spPr>
          <a:prstGeom prst="rect">
            <a:avLst/>
          </a:prstGeom>
        </p:spPr>
        <p:txBody>
          <a:bodyPr anchor="ctr">
            <a:normAutofit/>
          </a:bodyPr>
          <a:lstStyle/>
          <a:p>
            <a:r>
              <a:rPr lang="en-CA" dirty="0"/>
              <a:t>Background</a:t>
            </a:r>
          </a:p>
        </p:txBody>
      </p:sp>
      <p:sp>
        <p:nvSpPr>
          <p:cNvPr id="3" name="Espace réservé du contenu 2">
            <a:extLst>
              <a:ext uri="{FF2B5EF4-FFF2-40B4-BE49-F238E27FC236}">
                <a16:creationId xmlns:a16="http://schemas.microsoft.com/office/drawing/2014/main" id="{0065307B-2751-DE48-A708-114F5777B072}"/>
              </a:ext>
            </a:extLst>
          </p:cNvPr>
          <p:cNvSpPr>
            <a:spLocks noGrp="1"/>
          </p:cNvSpPr>
          <p:nvPr>
            <p:ph sz="half" idx="1"/>
          </p:nvPr>
        </p:nvSpPr>
        <p:spPr>
          <a:prstGeom prst="rect">
            <a:avLst/>
          </a:prstGeom>
        </p:spPr>
        <p:txBody>
          <a:bodyPr>
            <a:normAutofit/>
          </a:bodyPr>
          <a:lstStyle/>
          <a:p>
            <a:endParaRPr lang="en-CA" dirty="0"/>
          </a:p>
          <a:p>
            <a:endParaRPr lang="en-CA" dirty="0"/>
          </a:p>
          <a:p>
            <a:r>
              <a:rPr lang="en-CA" dirty="0"/>
              <a:t>Adapt </a:t>
            </a:r>
            <a:r>
              <a:rPr lang="en-CA" dirty="0" err="1"/>
              <a:t>Matlab</a:t>
            </a:r>
            <a:r>
              <a:rPr lang="en-CA" dirty="0"/>
              <a:t> scripts</a:t>
            </a:r>
          </a:p>
          <a:p>
            <a:r>
              <a:rPr lang="en-CA" dirty="0"/>
              <a:t>Analyses using SPM and other toolboxes (GUI based)</a:t>
            </a:r>
          </a:p>
          <a:p>
            <a:r>
              <a:rPr lang="en-CA" dirty="0"/>
              <a:t>Several intro to Python workshops</a:t>
            </a:r>
          </a:p>
        </p:txBody>
      </p:sp>
      <p:pic>
        <p:nvPicPr>
          <p:cNvPr id="6" name="Image 5">
            <a:extLst>
              <a:ext uri="{FF2B5EF4-FFF2-40B4-BE49-F238E27FC236}">
                <a16:creationId xmlns:a16="http://schemas.microsoft.com/office/drawing/2014/main" id="{DC7B780E-F9F9-CA41-98E4-E74A513C0971}"/>
              </a:ext>
            </a:extLst>
          </p:cNvPr>
          <p:cNvPicPr>
            <a:picLocks noChangeAspect="1"/>
          </p:cNvPicPr>
          <p:nvPr/>
        </p:nvPicPr>
        <p:blipFill rotWithShape="1">
          <a:blip r:embed="rId2"/>
          <a:srcRect l="29011" r="6387" b="-1"/>
          <a:stretch/>
        </p:blipFill>
        <p:spPr>
          <a:xfrm>
            <a:off x="6172200" y="1825625"/>
            <a:ext cx="5181600" cy="4351338"/>
          </a:xfrm>
          <a:prstGeom prst="rect">
            <a:avLst/>
          </a:prstGeom>
          <a:noFill/>
        </p:spPr>
      </p:pic>
    </p:spTree>
    <p:extLst>
      <p:ext uri="{BB962C8B-B14F-4D97-AF65-F5344CB8AC3E}">
        <p14:creationId xmlns:p14="http://schemas.microsoft.com/office/powerpoint/2010/main" val="27899880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882BD83-24F5-F543-9852-A4D0ABBE7143}"/>
              </a:ext>
            </a:extLst>
          </p:cNvPr>
          <p:cNvSpPr>
            <a:spLocks noGrp="1"/>
          </p:cNvSpPr>
          <p:nvPr>
            <p:ph type="title"/>
          </p:nvPr>
        </p:nvSpPr>
        <p:spPr>
          <a:prstGeom prst="rect">
            <a:avLst/>
          </a:prstGeom>
        </p:spPr>
        <p:txBody>
          <a:bodyPr anchor="ctr">
            <a:normAutofit/>
          </a:bodyPr>
          <a:lstStyle/>
          <a:p>
            <a:r>
              <a:rPr lang="en-CA" dirty="0"/>
              <a:t>Background</a:t>
            </a:r>
          </a:p>
        </p:txBody>
      </p:sp>
      <p:sp>
        <p:nvSpPr>
          <p:cNvPr id="3" name="Espace réservé du contenu 2">
            <a:extLst>
              <a:ext uri="{FF2B5EF4-FFF2-40B4-BE49-F238E27FC236}">
                <a16:creationId xmlns:a16="http://schemas.microsoft.com/office/drawing/2014/main" id="{0065307B-2751-DE48-A708-114F5777B072}"/>
              </a:ext>
            </a:extLst>
          </p:cNvPr>
          <p:cNvSpPr>
            <a:spLocks noGrp="1"/>
          </p:cNvSpPr>
          <p:nvPr>
            <p:ph sz="half" idx="1"/>
          </p:nvPr>
        </p:nvSpPr>
        <p:spPr>
          <a:prstGeom prst="rect">
            <a:avLst/>
          </a:prstGeom>
        </p:spPr>
        <p:txBody>
          <a:bodyPr>
            <a:normAutofit/>
          </a:bodyPr>
          <a:lstStyle/>
          <a:p>
            <a:endParaRPr lang="en-CA" dirty="0"/>
          </a:p>
          <a:p>
            <a:endParaRPr lang="en-CA" dirty="0"/>
          </a:p>
          <a:p>
            <a:r>
              <a:rPr lang="en-CA" dirty="0"/>
              <a:t>Adapt </a:t>
            </a:r>
            <a:r>
              <a:rPr lang="en-CA" dirty="0" err="1"/>
              <a:t>Matlab</a:t>
            </a:r>
            <a:r>
              <a:rPr lang="en-CA" dirty="0"/>
              <a:t> scripts</a:t>
            </a:r>
          </a:p>
          <a:p>
            <a:r>
              <a:rPr lang="en-CA" dirty="0"/>
              <a:t>Analyses using SPM and other toolboxes (GUI based)</a:t>
            </a:r>
          </a:p>
          <a:p>
            <a:r>
              <a:rPr lang="en-CA" dirty="0"/>
              <a:t>Several intro to Python workshops</a:t>
            </a:r>
          </a:p>
        </p:txBody>
      </p:sp>
      <p:pic>
        <p:nvPicPr>
          <p:cNvPr id="5" name="Image 4">
            <a:extLst>
              <a:ext uri="{FF2B5EF4-FFF2-40B4-BE49-F238E27FC236}">
                <a16:creationId xmlns:a16="http://schemas.microsoft.com/office/drawing/2014/main" id="{5CA0C27F-00AB-A44A-8A4D-3BE84B4990E1}"/>
              </a:ext>
            </a:extLst>
          </p:cNvPr>
          <p:cNvPicPr>
            <a:picLocks noChangeAspect="1"/>
          </p:cNvPicPr>
          <p:nvPr/>
        </p:nvPicPr>
        <p:blipFill>
          <a:blip r:embed="rId2"/>
          <a:stretch>
            <a:fillRect/>
          </a:stretch>
        </p:blipFill>
        <p:spPr>
          <a:xfrm>
            <a:off x="5892800" y="2263503"/>
            <a:ext cx="5461000" cy="3251200"/>
          </a:xfrm>
          <a:prstGeom prst="rect">
            <a:avLst/>
          </a:prstGeom>
        </p:spPr>
      </p:pic>
    </p:spTree>
    <p:extLst>
      <p:ext uri="{BB962C8B-B14F-4D97-AF65-F5344CB8AC3E}">
        <p14:creationId xmlns:p14="http://schemas.microsoft.com/office/powerpoint/2010/main" val="33094955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2923668-BC26-094C-8669-53263B85A39F}"/>
              </a:ext>
            </a:extLst>
          </p:cNvPr>
          <p:cNvPicPr>
            <a:picLocks noChangeAspect="1"/>
          </p:cNvPicPr>
          <p:nvPr/>
        </p:nvPicPr>
        <p:blipFill rotWithShape="1">
          <a:blip r:embed="rId6"/>
          <a:srcRect l="33554" r="33633"/>
          <a:stretch/>
        </p:blipFill>
        <p:spPr>
          <a:xfrm>
            <a:off x="679077" y="350520"/>
            <a:ext cx="3840539" cy="6156960"/>
          </a:xfrm>
          <a:prstGeom prst="rect">
            <a:avLst/>
          </a:prstGeom>
        </p:spPr>
      </p:pic>
      <p:pic>
        <p:nvPicPr>
          <p:cNvPr id="4" name="Image 3">
            <a:extLst>
              <a:ext uri="{FF2B5EF4-FFF2-40B4-BE49-F238E27FC236}">
                <a16:creationId xmlns:a16="http://schemas.microsoft.com/office/drawing/2014/main" id="{749C8F2B-9868-2B4C-A927-1483FD0301D1}"/>
              </a:ext>
            </a:extLst>
          </p:cNvPr>
          <p:cNvPicPr>
            <a:picLocks noChangeAspect="1"/>
          </p:cNvPicPr>
          <p:nvPr/>
        </p:nvPicPr>
        <p:blipFill rotWithShape="1">
          <a:blip r:embed="rId6"/>
          <a:srcRect l="67188"/>
          <a:stretch/>
        </p:blipFill>
        <p:spPr>
          <a:xfrm>
            <a:off x="7672502" y="350520"/>
            <a:ext cx="3840421" cy="6156960"/>
          </a:xfrm>
          <a:prstGeom prst="rect">
            <a:avLst/>
          </a:prstGeom>
        </p:spPr>
      </p:pic>
      <p:sp>
        <p:nvSpPr>
          <p:cNvPr id="5" name="Flèche vers la droite 4">
            <a:extLst>
              <a:ext uri="{FF2B5EF4-FFF2-40B4-BE49-F238E27FC236}">
                <a16:creationId xmlns:a16="http://schemas.microsoft.com/office/drawing/2014/main" id="{15A6BF35-36AF-CD4E-B54D-11FBFF8C4D9A}"/>
              </a:ext>
            </a:extLst>
          </p:cNvPr>
          <p:cNvSpPr/>
          <p:nvPr/>
        </p:nvSpPr>
        <p:spPr>
          <a:xfrm>
            <a:off x="5124450" y="2971800"/>
            <a:ext cx="1943100" cy="67151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7" name="Audio 6">
            <a:hlinkClick r:id="" action="ppaction://media"/>
            <a:extLst>
              <a:ext uri="{FF2B5EF4-FFF2-40B4-BE49-F238E27FC236}">
                <a16:creationId xmlns:a16="http://schemas.microsoft.com/office/drawing/2014/main" id="{B4D47E61-1941-F348-A032-C126EAC380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785736438"/>
      </p:ext>
    </p:extLst>
  </p:cSld>
  <p:clrMapOvr>
    <a:masterClrMapping/>
  </p:clrMapOvr>
  <mc:AlternateContent xmlns:mc="http://schemas.openxmlformats.org/markup-compatibility/2006" xmlns:p14="http://schemas.microsoft.com/office/powerpoint/2010/main">
    <mc:Choice Requires="p14">
      <p:transition spd="slow" p14:dur="2000" advTm="28886"/>
    </mc:Choice>
    <mc:Fallback xmlns="">
      <p:transition spd="slow" advTm="2888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7"/>
                </p:tgtEl>
              </p:cMediaNode>
            </p:audio>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9C40030D-E63E-7A44-B23C-BB10C0956E0B}"/>
              </a:ext>
            </a:extLst>
          </p:cNvPr>
          <p:cNvPicPr>
            <a:picLocks noChangeAspect="1"/>
          </p:cNvPicPr>
          <p:nvPr/>
        </p:nvPicPr>
        <p:blipFill rotWithShape="1">
          <a:blip r:embed="rId6"/>
          <a:srcRect l="13194" t="46875" r="47639" b="17916"/>
          <a:stretch/>
        </p:blipFill>
        <p:spPr>
          <a:xfrm>
            <a:off x="288891" y="1550951"/>
            <a:ext cx="4178335" cy="3756096"/>
          </a:xfrm>
          <a:prstGeom prst="rect">
            <a:avLst/>
          </a:prstGeom>
        </p:spPr>
      </p:pic>
      <p:sp>
        <p:nvSpPr>
          <p:cNvPr id="4" name="Flèche vers la droite 3">
            <a:extLst>
              <a:ext uri="{FF2B5EF4-FFF2-40B4-BE49-F238E27FC236}">
                <a16:creationId xmlns:a16="http://schemas.microsoft.com/office/drawing/2014/main" id="{610C5753-A7AF-F540-9271-1C159C6322CB}"/>
              </a:ext>
            </a:extLst>
          </p:cNvPr>
          <p:cNvSpPr/>
          <p:nvPr/>
        </p:nvSpPr>
        <p:spPr>
          <a:xfrm>
            <a:off x="5124450" y="3093242"/>
            <a:ext cx="1943100" cy="671513"/>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5" name="Rectangle 4">
            <a:extLst>
              <a:ext uri="{FF2B5EF4-FFF2-40B4-BE49-F238E27FC236}">
                <a16:creationId xmlns:a16="http://schemas.microsoft.com/office/drawing/2014/main" id="{C3B65FDA-46AD-DF46-BEBA-9D1BA0BE8536}"/>
              </a:ext>
            </a:extLst>
          </p:cNvPr>
          <p:cNvSpPr/>
          <p:nvPr/>
        </p:nvSpPr>
        <p:spPr>
          <a:xfrm>
            <a:off x="7724774" y="1550951"/>
            <a:ext cx="4178334" cy="3756096"/>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6" name="ZoneTexte 5">
            <a:extLst>
              <a:ext uri="{FF2B5EF4-FFF2-40B4-BE49-F238E27FC236}">
                <a16:creationId xmlns:a16="http://schemas.microsoft.com/office/drawing/2014/main" id="{FEE554A9-2ED5-F440-B69C-DEA997F36DBC}"/>
              </a:ext>
            </a:extLst>
          </p:cNvPr>
          <p:cNvSpPr txBox="1">
            <a:spLocks noChangeAspect="1"/>
          </p:cNvSpPr>
          <p:nvPr/>
        </p:nvSpPr>
        <p:spPr>
          <a:xfrm>
            <a:off x="9436272" y="2644166"/>
            <a:ext cx="956732" cy="1988185"/>
          </a:xfrm>
          <a:prstGeom prst="rect">
            <a:avLst/>
          </a:prstGeom>
          <a:noFill/>
        </p:spPr>
        <p:txBody>
          <a:bodyPr wrap="none" rtlCol="0">
            <a:noAutofit/>
          </a:bodyPr>
          <a:lstStyle/>
          <a:p>
            <a:r>
              <a:rPr lang="en-CA" sz="9600" dirty="0"/>
              <a:t>?</a:t>
            </a:r>
          </a:p>
        </p:txBody>
      </p:sp>
      <p:sp>
        <p:nvSpPr>
          <p:cNvPr id="7" name="ZoneTexte 6">
            <a:extLst>
              <a:ext uri="{FF2B5EF4-FFF2-40B4-BE49-F238E27FC236}">
                <a16:creationId xmlns:a16="http://schemas.microsoft.com/office/drawing/2014/main" id="{F21F1EB6-375B-934F-9E48-723716ED3DBF}"/>
              </a:ext>
            </a:extLst>
          </p:cNvPr>
          <p:cNvSpPr txBox="1"/>
          <p:nvPr/>
        </p:nvSpPr>
        <p:spPr>
          <a:xfrm>
            <a:off x="2406469" y="5307047"/>
            <a:ext cx="2060757" cy="369332"/>
          </a:xfrm>
          <a:prstGeom prst="rect">
            <a:avLst/>
          </a:prstGeom>
          <a:noFill/>
        </p:spPr>
        <p:txBody>
          <a:bodyPr wrap="none" rtlCol="0">
            <a:spAutoFit/>
          </a:bodyPr>
          <a:lstStyle/>
          <a:p>
            <a:r>
              <a:rPr lang="en-CA" dirty="0"/>
              <a:t>@The Awkward Yeti</a:t>
            </a:r>
          </a:p>
        </p:txBody>
      </p:sp>
      <p:pic>
        <p:nvPicPr>
          <p:cNvPr id="8" name="Audio 7">
            <a:hlinkClick r:id="" action="ppaction://media"/>
            <a:extLst>
              <a:ext uri="{FF2B5EF4-FFF2-40B4-BE49-F238E27FC236}">
                <a16:creationId xmlns:a16="http://schemas.microsoft.com/office/drawing/2014/main" id="{E2FE0BAB-D8B8-C649-BD66-BEA3F8BE222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3284284101"/>
      </p:ext>
    </p:extLst>
  </p:cSld>
  <p:clrMapOvr>
    <a:masterClrMapping/>
  </p:clrMapOvr>
  <mc:AlternateContent xmlns:mc="http://schemas.openxmlformats.org/markup-compatibility/2006" xmlns:p14="http://schemas.microsoft.com/office/powerpoint/2010/main">
    <mc:Choice Requires="p14">
      <p:transition spd="slow" p14:dur="2000" advTm="13584"/>
    </mc:Choice>
    <mc:Fallback xmlns="">
      <p:transition spd="slow" advTm="1358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3" fill="hold" display="0">
                  <p:stCondLst>
                    <p:cond delay="indefinite"/>
                  </p:stCondLst>
                  <p:endCondLst>
                    <p:cond evt="onStopAudio" delay="0">
                      <p:tgtEl>
                        <p:sldTgt/>
                      </p:tgtEl>
                    </p:cond>
                  </p:endCondLst>
                </p:cTn>
                <p:tgtEl>
                  <p:spTgt spid="8"/>
                </p:tgtEl>
              </p:cMediaNode>
            </p:audio>
          </p:childTnLst>
        </p:cTn>
      </p:par>
    </p:tnLst>
    <p:bldLst>
      <p:bldP spid="4" grpId="0" animBg="1"/>
      <p:bldP spid="5" grpId="0" animBg="1"/>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4744A82A-2832-E747-ABFF-8851048D0528}"/>
              </a:ext>
            </a:extLst>
          </p:cNvPr>
          <p:cNvSpPr>
            <a:spLocks noGrp="1"/>
          </p:cNvSpPr>
          <p:nvPr>
            <p:ph type="title"/>
          </p:nvPr>
        </p:nvSpPr>
        <p:spPr>
          <a:xfrm>
            <a:off x="643468" y="623392"/>
            <a:ext cx="3363974" cy="1607060"/>
          </a:xfrm>
          <a:prstGeom prst="rect">
            <a:avLst/>
          </a:prstGeo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Dataset</a:t>
            </a:r>
          </a:p>
        </p:txBody>
      </p:sp>
      <p:sp>
        <p:nvSpPr>
          <p:cNvPr id="3" name="Espace réservé du contenu 2">
            <a:extLst>
              <a:ext uri="{FF2B5EF4-FFF2-40B4-BE49-F238E27FC236}">
                <a16:creationId xmlns:a16="http://schemas.microsoft.com/office/drawing/2014/main" id="{B0BD3FAD-F8DB-D64F-A698-6BC3F7C74373}"/>
              </a:ext>
            </a:extLst>
          </p:cNvPr>
          <p:cNvSpPr>
            <a:spLocks noGrp="1"/>
          </p:cNvSpPr>
          <p:nvPr>
            <p:ph sz="half" idx="1"/>
          </p:nvPr>
        </p:nvSpPr>
        <p:spPr>
          <a:xfrm>
            <a:off x="643468" y="2638043"/>
            <a:ext cx="3363974" cy="3415623"/>
          </a:xfrm>
          <a:prstGeom prst="rect">
            <a:avLst/>
          </a:prstGeom>
        </p:spPr>
        <p:txBody>
          <a:bodyPr vert="horz" lIns="91440" tIns="45720" rIns="91440" bIns="45720" rtlCol="0">
            <a:normAutofit/>
          </a:bodyPr>
          <a:lstStyle/>
          <a:p>
            <a:endParaRPr lang="en-US" sz="2000"/>
          </a:p>
          <a:p>
            <a:endParaRPr lang="en-US" sz="2000"/>
          </a:p>
          <a:p>
            <a:r>
              <a:rPr lang="en-US" sz="2000"/>
              <a:t>Dataset ds000228 from OpenNeuro</a:t>
            </a:r>
          </a:p>
          <a:p>
            <a:r>
              <a:rPr lang="en-US" sz="2000"/>
              <a:t>155 participants 3 to to 39 years of age</a:t>
            </a:r>
          </a:p>
          <a:p>
            <a:r>
              <a:rPr lang="en-US" sz="2000"/>
              <a:t>Resting-state data</a:t>
            </a:r>
          </a:p>
          <a:p>
            <a:endParaRPr lang="en-US" sz="2000"/>
          </a:p>
        </p:txBody>
      </p:sp>
      <p:pic>
        <p:nvPicPr>
          <p:cNvPr id="4" name="Image 3">
            <a:extLst>
              <a:ext uri="{FF2B5EF4-FFF2-40B4-BE49-F238E27FC236}">
                <a16:creationId xmlns:a16="http://schemas.microsoft.com/office/drawing/2014/main" id="{361E3571-1A24-7145-9FBB-134807DDA99D}"/>
              </a:ext>
            </a:extLst>
          </p:cNvPr>
          <p:cNvPicPr>
            <a:picLocks noChangeAspect="1"/>
          </p:cNvPicPr>
          <p:nvPr/>
        </p:nvPicPr>
        <p:blipFill>
          <a:blip r:embed="rId2"/>
          <a:stretch>
            <a:fillRect/>
          </a:stretch>
        </p:blipFill>
        <p:spPr>
          <a:xfrm>
            <a:off x="5297763" y="2067158"/>
            <a:ext cx="6250769" cy="2562816"/>
          </a:xfrm>
          <a:prstGeom prst="rect">
            <a:avLst/>
          </a:prstGeom>
          <a:noFill/>
        </p:spPr>
      </p:pic>
    </p:spTree>
    <p:extLst>
      <p:ext uri="{BB962C8B-B14F-4D97-AF65-F5344CB8AC3E}">
        <p14:creationId xmlns:p14="http://schemas.microsoft.com/office/powerpoint/2010/main" val="241915985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37C7FE9E-B749-D643-9BF9-CEF3833505F7}"/>
              </a:ext>
            </a:extLst>
          </p:cNvPr>
          <p:cNvPicPr>
            <a:picLocks noChangeAspect="1"/>
          </p:cNvPicPr>
          <p:nvPr/>
        </p:nvPicPr>
        <p:blipFill rotWithShape="1">
          <a:blip r:embed="rId6"/>
          <a:srcRect l="13194" t="46875" r="47639" b="17916"/>
          <a:stretch/>
        </p:blipFill>
        <p:spPr>
          <a:xfrm>
            <a:off x="4603737" y="100013"/>
            <a:ext cx="2984525" cy="2682926"/>
          </a:xfrm>
          <a:prstGeom prst="rect">
            <a:avLst/>
          </a:prstGeom>
        </p:spPr>
      </p:pic>
      <p:sp>
        <p:nvSpPr>
          <p:cNvPr id="3" name="ZoneTexte 2">
            <a:extLst>
              <a:ext uri="{FF2B5EF4-FFF2-40B4-BE49-F238E27FC236}">
                <a16:creationId xmlns:a16="http://schemas.microsoft.com/office/drawing/2014/main" id="{8FCCE3D6-C633-F64B-A897-E17448C97BAF}"/>
              </a:ext>
            </a:extLst>
          </p:cNvPr>
          <p:cNvSpPr txBox="1"/>
          <p:nvPr/>
        </p:nvSpPr>
        <p:spPr>
          <a:xfrm>
            <a:off x="5252873" y="2782939"/>
            <a:ext cx="2060757" cy="369332"/>
          </a:xfrm>
          <a:prstGeom prst="rect">
            <a:avLst/>
          </a:prstGeom>
          <a:noFill/>
        </p:spPr>
        <p:txBody>
          <a:bodyPr wrap="none" rtlCol="0">
            <a:spAutoFit/>
          </a:bodyPr>
          <a:lstStyle/>
          <a:p>
            <a:r>
              <a:rPr lang="en-CA" dirty="0"/>
              <a:t>@The Awkward Yeti</a:t>
            </a:r>
          </a:p>
        </p:txBody>
      </p:sp>
      <p:pic>
        <p:nvPicPr>
          <p:cNvPr id="5" name="Image 4">
            <a:extLst>
              <a:ext uri="{FF2B5EF4-FFF2-40B4-BE49-F238E27FC236}">
                <a16:creationId xmlns:a16="http://schemas.microsoft.com/office/drawing/2014/main" id="{3926DD60-D0F5-754F-ACC1-4A07BEFCCCEF}"/>
              </a:ext>
            </a:extLst>
          </p:cNvPr>
          <p:cNvPicPr>
            <a:picLocks noChangeAspect="1"/>
          </p:cNvPicPr>
          <p:nvPr/>
        </p:nvPicPr>
        <p:blipFill rotWithShape="1">
          <a:blip r:embed="rId7"/>
          <a:srcRect l="35394" r="38068"/>
          <a:stretch/>
        </p:blipFill>
        <p:spPr>
          <a:xfrm>
            <a:off x="4930034" y="3705730"/>
            <a:ext cx="2331929" cy="3115310"/>
          </a:xfrm>
          <a:prstGeom prst="rect">
            <a:avLst/>
          </a:prstGeom>
        </p:spPr>
      </p:pic>
      <p:sp>
        <p:nvSpPr>
          <p:cNvPr id="12" name="Flèche vers la droite 11">
            <a:extLst>
              <a:ext uri="{FF2B5EF4-FFF2-40B4-BE49-F238E27FC236}">
                <a16:creationId xmlns:a16="http://schemas.microsoft.com/office/drawing/2014/main" id="{19A07081-0E77-3044-80EE-73B7D00952BE}"/>
              </a:ext>
            </a:extLst>
          </p:cNvPr>
          <p:cNvSpPr/>
          <p:nvPr/>
        </p:nvSpPr>
        <p:spPr>
          <a:xfrm rot="8671632">
            <a:off x="2906005" y="2841392"/>
            <a:ext cx="967476" cy="62175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Flèche vers la droite 12">
            <a:extLst>
              <a:ext uri="{FF2B5EF4-FFF2-40B4-BE49-F238E27FC236}">
                <a16:creationId xmlns:a16="http://schemas.microsoft.com/office/drawing/2014/main" id="{56736FC3-9EC5-8D44-93C2-A467CC65A09B}"/>
              </a:ext>
            </a:extLst>
          </p:cNvPr>
          <p:cNvSpPr/>
          <p:nvPr/>
        </p:nvSpPr>
        <p:spPr>
          <a:xfrm rot="3378699">
            <a:off x="8066994" y="2841392"/>
            <a:ext cx="967476" cy="62175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14" name="Flèche vers la droite 13">
            <a:extLst>
              <a:ext uri="{FF2B5EF4-FFF2-40B4-BE49-F238E27FC236}">
                <a16:creationId xmlns:a16="http://schemas.microsoft.com/office/drawing/2014/main" id="{4DAC39B3-6407-2544-BDFA-8ABAF3E9957F}"/>
              </a:ext>
            </a:extLst>
          </p:cNvPr>
          <p:cNvSpPr/>
          <p:nvPr/>
        </p:nvSpPr>
        <p:spPr>
          <a:xfrm rot="5400000">
            <a:off x="5565604" y="3317252"/>
            <a:ext cx="967476" cy="621756"/>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ZoneTexte 14">
            <a:extLst>
              <a:ext uri="{FF2B5EF4-FFF2-40B4-BE49-F238E27FC236}">
                <a16:creationId xmlns:a16="http://schemas.microsoft.com/office/drawing/2014/main" id="{8D997C06-1A60-5348-A69F-DF70DB6D498F}"/>
              </a:ext>
            </a:extLst>
          </p:cNvPr>
          <p:cNvSpPr txBox="1"/>
          <p:nvPr/>
        </p:nvSpPr>
        <p:spPr>
          <a:xfrm>
            <a:off x="1435135" y="6286500"/>
            <a:ext cx="1192955" cy="369332"/>
          </a:xfrm>
          <a:prstGeom prst="rect">
            <a:avLst/>
          </a:prstGeom>
          <a:noFill/>
        </p:spPr>
        <p:txBody>
          <a:bodyPr wrap="none" rtlCol="0">
            <a:spAutoFit/>
          </a:bodyPr>
          <a:lstStyle/>
          <a:p>
            <a:r>
              <a:rPr lang="en-CA" dirty="0"/>
              <a:t>Timeseries</a:t>
            </a:r>
          </a:p>
        </p:txBody>
      </p:sp>
      <p:sp>
        <p:nvSpPr>
          <p:cNvPr id="16" name="ZoneTexte 15">
            <a:extLst>
              <a:ext uri="{FF2B5EF4-FFF2-40B4-BE49-F238E27FC236}">
                <a16:creationId xmlns:a16="http://schemas.microsoft.com/office/drawing/2014/main" id="{5D579781-A93E-7940-882D-44A0EF4C1826}"/>
              </a:ext>
            </a:extLst>
          </p:cNvPr>
          <p:cNvSpPr txBox="1"/>
          <p:nvPr/>
        </p:nvSpPr>
        <p:spPr>
          <a:xfrm>
            <a:off x="4930034" y="6286500"/>
            <a:ext cx="2364430" cy="369332"/>
          </a:xfrm>
          <a:prstGeom prst="rect">
            <a:avLst/>
          </a:prstGeom>
          <a:noFill/>
        </p:spPr>
        <p:txBody>
          <a:bodyPr wrap="none" rtlCol="0">
            <a:spAutoFit/>
          </a:bodyPr>
          <a:lstStyle/>
          <a:p>
            <a:r>
              <a:rPr lang="en-CA" dirty="0"/>
              <a:t>Functional connectivity</a:t>
            </a:r>
          </a:p>
        </p:txBody>
      </p:sp>
      <p:sp>
        <p:nvSpPr>
          <p:cNvPr id="17" name="ZoneTexte 16">
            <a:extLst>
              <a:ext uri="{FF2B5EF4-FFF2-40B4-BE49-F238E27FC236}">
                <a16:creationId xmlns:a16="http://schemas.microsoft.com/office/drawing/2014/main" id="{D4C6559A-D221-B840-B462-FF669BA7BD5A}"/>
              </a:ext>
            </a:extLst>
          </p:cNvPr>
          <p:cNvSpPr txBox="1"/>
          <p:nvPr/>
        </p:nvSpPr>
        <p:spPr>
          <a:xfrm>
            <a:off x="7841993" y="6051955"/>
            <a:ext cx="4327054" cy="646331"/>
          </a:xfrm>
          <a:prstGeom prst="rect">
            <a:avLst/>
          </a:prstGeom>
          <a:noFill/>
        </p:spPr>
        <p:txBody>
          <a:bodyPr wrap="square" rtlCol="0">
            <a:spAutoFit/>
          </a:bodyPr>
          <a:lstStyle/>
          <a:p>
            <a:r>
              <a:rPr lang="en-CA" dirty="0"/>
              <a:t>fractional Amplitude of Low-frequency Fluctuation:  </a:t>
            </a:r>
            <a:r>
              <a:rPr lang="en-CA" dirty="0" err="1"/>
              <a:t>fALFF</a:t>
            </a:r>
            <a:endParaRPr lang="en-CA" dirty="0"/>
          </a:p>
        </p:txBody>
      </p:sp>
      <p:pic>
        <p:nvPicPr>
          <p:cNvPr id="21" name="Image 20">
            <a:extLst>
              <a:ext uri="{FF2B5EF4-FFF2-40B4-BE49-F238E27FC236}">
                <a16:creationId xmlns:a16="http://schemas.microsoft.com/office/drawing/2014/main" id="{A69EF9D0-41EE-2044-AB16-41FCDB16D558}"/>
              </a:ext>
            </a:extLst>
          </p:cNvPr>
          <p:cNvPicPr>
            <a:picLocks noChangeAspect="1"/>
          </p:cNvPicPr>
          <p:nvPr/>
        </p:nvPicPr>
        <p:blipFill rotWithShape="1">
          <a:blip r:embed="rId8"/>
          <a:srcRect t="12820" r="66544" b="12592"/>
          <a:stretch/>
        </p:blipFill>
        <p:spPr>
          <a:xfrm>
            <a:off x="1343510" y="3862777"/>
            <a:ext cx="2275718" cy="2105776"/>
          </a:xfrm>
          <a:prstGeom prst="rect">
            <a:avLst/>
          </a:prstGeom>
        </p:spPr>
      </p:pic>
      <p:pic>
        <p:nvPicPr>
          <p:cNvPr id="23" name="Image 22">
            <a:extLst>
              <a:ext uri="{FF2B5EF4-FFF2-40B4-BE49-F238E27FC236}">
                <a16:creationId xmlns:a16="http://schemas.microsoft.com/office/drawing/2014/main" id="{5AB64A04-C82E-204C-AF39-B7A0D957BBD5}"/>
              </a:ext>
            </a:extLst>
          </p:cNvPr>
          <p:cNvPicPr>
            <a:picLocks noChangeAspect="1"/>
          </p:cNvPicPr>
          <p:nvPr/>
        </p:nvPicPr>
        <p:blipFill>
          <a:blip r:embed="rId9"/>
          <a:stretch>
            <a:fillRect/>
          </a:stretch>
        </p:blipFill>
        <p:spPr>
          <a:xfrm>
            <a:off x="7841993" y="4005075"/>
            <a:ext cx="3596640" cy="1821180"/>
          </a:xfrm>
          <a:prstGeom prst="rect">
            <a:avLst/>
          </a:prstGeom>
        </p:spPr>
      </p:pic>
      <p:pic>
        <p:nvPicPr>
          <p:cNvPr id="26" name="Audio 25">
            <a:hlinkClick r:id="" action="ppaction://media"/>
            <a:extLst>
              <a:ext uri="{FF2B5EF4-FFF2-40B4-BE49-F238E27FC236}">
                <a16:creationId xmlns:a16="http://schemas.microsoft.com/office/drawing/2014/main" id="{9A3D370C-9934-BB46-B861-1CBA1EB61E0E}"/>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163300" y="5829300"/>
            <a:ext cx="812800" cy="812800"/>
          </a:xfrm>
          <a:prstGeom prst="rect">
            <a:avLst/>
          </a:prstGeom>
        </p:spPr>
      </p:pic>
    </p:spTree>
    <p:custDataLst>
      <p:tags r:id="rId1"/>
    </p:custDataLst>
    <p:extLst>
      <p:ext uri="{BB962C8B-B14F-4D97-AF65-F5344CB8AC3E}">
        <p14:creationId xmlns:p14="http://schemas.microsoft.com/office/powerpoint/2010/main" val="512708305"/>
      </p:ext>
    </p:extLst>
  </p:cSld>
  <p:clrMapOvr>
    <a:masterClrMapping/>
  </p:clrMapOvr>
  <mc:AlternateContent xmlns:mc="http://schemas.openxmlformats.org/markup-compatibility/2006" xmlns:p14="http://schemas.microsoft.com/office/powerpoint/2010/main">
    <mc:Choice Requires="p14">
      <p:transition spd="slow" p14:dur="2000" advTm="55704"/>
    </mc:Choice>
    <mc:Fallback xmlns="">
      <p:transition spd="slow" advTm="5570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3" fill="hold" display="0">
                  <p:stCondLst>
                    <p:cond delay="indefinite"/>
                  </p:stCondLst>
                  <p:endCondLst>
                    <p:cond evt="onStopAudio" delay="0">
                      <p:tgtEl>
                        <p:sldTgt/>
                      </p:tgtEl>
                    </p:cond>
                  </p:endCondLst>
                </p:cTn>
                <p:tgtEl>
                  <p:spTgt spid="26"/>
                </p:tgtEl>
              </p:cMediaNode>
            </p:audio>
          </p:childTnLst>
        </p:cTn>
      </p:par>
    </p:tnLst>
    <p:bldLst>
      <p:bldP spid="12" grpId="0" animBg="1"/>
      <p:bldP spid="13" grpId="0" animBg="1"/>
      <p:bldP spid="14" grpId="0" animBg="1"/>
      <p:bldP spid="15" grpId="0"/>
      <p:bldP spid="16"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5DC6AD61-563B-8842-9C2F-FD2F6A38301B}"/>
              </a:ext>
            </a:extLst>
          </p:cNvPr>
          <p:cNvPicPr>
            <a:picLocks noChangeAspect="1"/>
          </p:cNvPicPr>
          <p:nvPr/>
        </p:nvPicPr>
        <p:blipFill rotWithShape="1">
          <a:blip r:embed="rId5"/>
          <a:srcRect l="35394" r="38068"/>
          <a:stretch/>
        </p:blipFill>
        <p:spPr>
          <a:xfrm>
            <a:off x="1515256" y="2479349"/>
            <a:ext cx="1432351" cy="2079747"/>
          </a:xfrm>
          <a:prstGeom prst="rect">
            <a:avLst/>
          </a:prstGeom>
        </p:spPr>
      </p:pic>
      <p:sp>
        <p:nvSpPr>
          <p:cNvPr id="5" name="Flèche vers la droite 4">
            <a:extLst>
              <a:ext uri="{FF2B5EF4-FFF2-40B4-BE49-F238E27FC236}">
                <a16:creationId xmlns:a16="http://schemas.microsoft.com/office/drawing/2014/main" id="{F8FAB057-4881-0E4F-B629-E2D58D094A15}"/>
              </a:ext>
            </a:extLst>
          </p:cNvPr>
          <p:cNvSpPr/>
          <p:nvPr/>
        </p:nvSpPr>
        <p:spPr>
          <a:xfrm>
            <a:off x="6632573" y="1327466"/>
            <a:ext cx="817104" cy="5707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Flèche vers la droite 5">
            <a:extLst>
              <a:ext uri="{FF2B5EF4-FFF2-40B4-BE49-F238E27FC236}">
                <a16:creationId xmlns:a16="http://schemas.microsoft.com/office/drawing/2014/main" id="{075B466F-3EC8-3948-808A-79217F4D1110}"/>
              </a:ext>
            </a:extLst>
          </p:cNvPr>
          <p:cNvSpPr/>
          <p:nvPr/>
        </p:nvSpPr>
        <p:spPr>
          <a:xfrm>
            <a:off x="6632573" y="2933945"/>
            <a:ext cx="817104" cy="5707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Flèche vers la droite 6">
            <a:extLst>
              <a:ext uri="{FF2B5EF4-FFF2-40B4-BE49-F238E27FC236}">
                <a16:creationId xmlns:a16="http://schemas.microsoft.com/office/drawing/2014/main" id="{B463BD45-0A2D-E440-99A7-75EB64A317DE}"/>
              </a:ext>
            </a:extLst>
          </p:cNvPr>
          <p:cNvSpPr/>
          <p:nvPr/>
        </p:nvSpPr>
        <p:spPr>
          <a:xfrm>
            <a:off x="6632573" y="4699520"/>
            <a:ext cx="817104" cy="570732"/>
          </a:xfrm>
          <a:prstGeom prs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ZoneTexte 7">
            <a:extLst>
              <a:ext uri="{FF2B5EF4-FFF2-40B4-BE49-F238E27FC236}">
                <a16:creationId xmlns:a16="http://schemas.microsoft.com/office/drawing/2014/main" id="{F542616E-702A-634E-B146-C3513131B730}"/>
              </a:ext>
            </a:extLst>
          </p:cNvPr>
          <p:cNvSpPr txBox="1"/>
          <p:nvPr/>
        </p:nvSpPr>
        <p:spPr>
          <a:xfrm>
            <a:off x="8904116" y="1146675"/>
            <a:ext cx="1156461" cy="932313"/>
          </a:xfrm>
          <a:prstGeom prst="rect">
            <a:avLst/>
          </a:prstGeom>
          <a:noFill/>
        </p:spPr>
        <p:txBody>
          <a:bodyPr wrap="none" rtlCol="0">
            <a:spAutoFit/>
          </a:bodyPr>
          <a:lstStyle/>
          <a:p>
            <a:r>
              <a:rPr lang="en-CA" sz="6000" dirty="0"/>
              <a:t>Age</a:t>
            </a:r>
          </a:p>
        </p:txBody>
      </p:sp>
      <p:sp>
        <p:nvSpPr>
          <p:cNvPr id="9" name="ZoneTexte 8">
            <a:extLst>
              <a:ext uri="{FF2B5EF4-FFF2-40B4-BE49-F238E27FC236}">
                <a16:creationId xmlns:a16="http://schemas.microsoft.com/office/drawing/2014/main" id="{046D0CB8-F67E-874A-B624-D77254FB1E03}"/>
              </a:ext>
            </a:extLst>
          </p:cNvPr>
          <p:cNvSpPr txBox="1"/>
          <p:nvPr/>
        </p:nvSpPr>
        <p:spPr>
          <a:xfrm>
            <a:off x="8904116" y="2753155"/>
            <a:ext cx="1156461" cy="932313"/>
          </a:xfrm>
          <a:prstGeom prst="rect">
            <a:avLst/>
          </a:prstGeom>
          <a:noFill/>
        </p:spPr>
        <p:txBody>
          <a:bodyPr wrap="none" rtlCol="0">
            <a:spAutoFit/>
          </a:bodyPr>
          <a:lstStyle/>
          <a:p>
            <a:r>
              <a:rPr lang="en-CA" sz="6000" dirty="0"/>
              <a:t>Age</a:t>
            </a:r>
          </a:p>
        </p:txBody>
      </p:sp>
      <p:sp>
        <p:nvSpPr>
          <p:cNvPr id="10" name="ZoneTexte 9">
            <a:extLst>
              <a:ext uri="{FF2B5EF4-FFF2-40B4-BE49-F238E27FC236}">
                <a16:creationId xmlns:a16="http://schemas.microsoft.com/office/drawing/2014/main" id="{4966574F-446A-9F4C-A55E-579740873EA9}"/>
              </a:ext>
            </a:extLst>
          </p:cNvPr>
          <p:cNvSpPr txBox="1"/>
          <p:nvPr/>
        </p:nvSpPr>
        <p:spPr>
          <a:xfrm>
            <a:off x="8904116" y="4518729"/>
            <a:ext cx="1156461" cy="932313"/>
          </a:xfrm>
          <a:prstGeom prst="rect">
            <a:avLst/>
          </a:prstGeom>
          <a:noFill/>
        </p:spPr>
        <p:txBody>
          <a:bodyPr wrap="none" rtlCol="0">
            <a:spAutoFit/>
          </a:bodyPr>
          <a:lstStyle/>
          <a:p>
            <a:r>
              <a:rPr lang="en-CA" sz="6000" dirty="0"/>
              <a:t>Age</a:t>
            </a:r>
          </a:p>
        </p:txBody>
      </p:sp>
      <p:sp>
        <p:nvSpPr>
          <p:cNvPr id="11" name="ZoneTexte 10">
            <a:extLst>
              <a:ext uri="{FF2B5EF4-FFF2-40B4-BE49-F238E27FC236}">
                <a16:creationId xmlns:a16="http://schemas.microsoft.com/office/drawing/2014/main" id="{7FE08CC0-05F6-D949-89FA-5E2A99DE5619}"/>
              </a:ext>
            </a:extLst>
          </p:cNvPr>
          <p:cNvSpPr txBox="1"/>
          <p:nvPr/>
        </p:nvSpPr>
        <p:spPr>
          <a:xfrm>
            <a:off x="5955850" y="640080"/>
            <a:ext cx="2170551" cy="339023"/>
          </a:xfrm>
          <a:prstGeom prst="rect">
            <a:avLst/>
          </a:prstGeom>
          <a:noFill/>
        </p:spPr>
        <p:txBody>
          <a:bodyPr wrap="none" rtlCol="0">
            <a:spAutoFit/>
          </a:bodyPr>
          <a:lstStyle/>
          <a:p>
            <a:r>
              <a:rPr lang="en-CA" dirty="0"/>
              <a:t>Support Vector Regressor</a:t>
            </a:r>
          </a:p>
        </p:txBody>
      </p:sp>
      <p:pic>
        <p:nvPicPr>
          <p:cNvPr id="13" name="Image 12">
            <a:extLst>
              <a:ext uri="{FF2B5EF4-FFF2-40B4-BE49-F238E27FC236}">
                <a16:creationId xmlns:a16="http://schemas.microsoft.com/office/drawing/2014/main" id="{FD00840D-1929-D84D-81A0-B0A3A013B11C}"/>
              </a:ext>
            </a:extLst>
          </p:cNvPr>
          <p:cNvPicPr>
            <a:picLocks noChangeAspect="1"/>
          </p:cNvPicPr>
          <p:nvPr/>
        </p:nvPicPr>
        <p:blipFill rotWithShape="1">
          <a:blip r:embed="rId6"/>
          <a:srcRect t="12820" r="66544" b="12592"/>
          <a:stretch/>
        </p:blipFill>
        <p:spPr>
          <a:xfrm>
            <a:off x="1311020" y="859273"/>
            <a:ext cx="1750552" cy="1619828"/>
          </a:xfrm>
          <a:prstGeom prst="rect">
            <a:avLst/>
          </a:prstGeom>
        </p:spPr>
      </p:pic>
      <p:pic>
        <p:nvPicPr>
          <p:cNvPr id="14" name="Image 13">
            <a:extLst>
              <a:ext uri="{FF2B5EF4-FFF2-40B4-BE49-F238E27FC236}">
                <a16:creationId xmlns:a16="http://schemas.microsoft.com/office/drawing/2014/main" id="{F47317E4-885F-DA49-94DA-396E89B41C0B}"/>
              </a:ext>
            </a:extLst>
          </p:cNvPr>
          <p:cNvPicPr>
            <a:picLocks noChangeAspect="1"/>
          </p:cNvPicPr>
          <p:nvPr/>
        </p:nvPicPr>
        <p:blipFill>
          <a:blip r:embed="rId7"/>
          <a:stretch>
            <a:fillRect/>
          </a:stretch>
        </p:blipFill>
        <p:spPr>
          <a:xfrm>
            <a:off x="732831" y="4282416"/>
            <a:ext cx="2997200" cy="1517650"/>
          </a:xfrm>
          <a:prstGeom prst="rect">
            <a:avLst/>
          </a:prstGeom>
        </p:spPr>
      </p:pic>
      <p:pic>
        <p:nvPicPr>
          <p:cNvPr id="15" name="Audio 14">
            <a:hlinkClick r:id="" action="ppaction://media"/>
            <a:extLst>
              <a:ext uri="{FF2B5EF4-FFF2-40B4-BE49-F238E27FC236}">
                <a16:creationId xmlns:a16="http://schemas.microsoft.com/office/drawing/2014/main" id="{2A81B75D-DC81-1B41-BA4E-CB235225676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63300" y="5829300"/>
            <a:ext cx="812800" cy="812800"/>
          </a:xfrm>
          <a:prstGeom prst="rect">
            <a:avLst/>
          </a:prstGeom>
        </p:spPr>
      </p:pic>
      <p:sp>
        <p:nvSpPr>
          <p:cNvPr id="4" name="ZoneTexte 3">
            <a:extLst>
              <a:ext uri="{FF2B5EF4-FFF2-40B4-BE49-F238E27FC236}">
                <a16:creationId xmlns:a16="http://schemas.microsoft.com/office/drawing/2014/main" id="{0B730F86-56CC-8546-B36B-0C9EBCB8205A}"/>
              </a:ext>
            </a:extLst>
          </p:cNvPr>
          <p:cNvSpPr txBox="1"/>
          <p:nvPr/>
        </p:nvSpPr>
        <p:spPr>
          <a:xfrm>
            <a:off x="3485096" y="1289665"/>
            <a:ext cx="1451744" cy="646331"/>
          </a:xfrm>
          <a:prstGeom prst="rect">
            <a:avLst/>
          </a:prstGeom>
          <a:noFill/>
        </p:spPr>
        <p:txBody>
          <a:bodyPr wrap="none" rtlCol="0">
            <a:spAutoFit/>
          </a:bodyPr>
          <a:lstStyle/>
          <a:p>
            <a:r>
              <a:rPr lang="en-CA" dirty="0"/>
              <a:t>Features size:</a:t>
            </a:r>
          </a:p>
          <a:p>
            <a:r>
              <a:rPr lang="en-CA" dirty="0"/>
              <a:t>155 x </a:t>
            </a:r>
            <a:r>
              <a:rPr lang="fr-CA" dirty="0"/>
              <a:t>10752</a:t>
            </a:r>
            <a:endParaRPr lang="en-CA" dirty="0"/>
          </a:p>
        </p:txBody>
      </p:sp>
      <p:sp>
        <p:nvSpPr>
          <p:cNvPr id="16" name="ZoneTexte 15">
            <a:extLst>
              <a:ext uri="{FF2B5EF4-FFF2-40B4-BE49-F238E27FC236}">
                <a16:creationId xmlns:a16="http://schemas.microsoft.com/office/drawing/2014/main" id="{A3EE5546-8A5D-EA4F-9ECE-228DD25F8AF3}"/>
              </a:ext>
            </a:extLst>
          </p:cNvPr>
          <p:cNvSpPr txBox="1"/>
          <p:nvPr/>
        </p:nvSpPr>
        <p:spPr>
          <a:xfrm>
            <a:off x="3549443" y="3039137"/>
            <a:ext cx="1451744" cy="646331"/>
          </a:xfrm>
          <a:prstGeom prst="rect">
            <a:avLst/>
          </a:prstGeom>
          <a:noFill/>
        </p:spPr>
        <p:txBody>
          <a:bodyPr wrap="none" rtlCol="0">
            <a:spAutoFit/>
          </a:bodyPr>
          <a:lstStyle/>
          <a:p>
            <a:r>
              <a:rPr lang="en-CA" dirty="0"/>
              <a:t>Features size:</a:t>
            </a:r>
          </a:p>
          <a:p>
            <a:r>
              <a:rPr lang="en-CA" dirty="0"/>
              <a:t>155 x 2016</a:t>
            </a:r>
          </a:p>
        </p:txBody>
      </p:sp>
      <p:sp>
        <p:nvSpPr>
          <p:cNvPr id="17" name="ZoneTexte 16">
            <a:extLst>
              <a:ext uri="{FF2B5EF4-FFF2-40B4-BE49-F238E27FC236}">
                <a16:creationId xmlns:a16="http://schemas.microsoft.com/office/drawing/2014/main" id="{A9422E5E-5F30-5F45-806E-C2E91216746E}"/>
              </a:ext>
            </a:extLst>
          </p:cNvPr>
          <p:cNvSpPr txBox="1"/>
          <p:nvPr/>
        </p:nvSpPr>
        <p:spPr>
          <a:xfrm>
            <a:off x="4210538" y="4623921"/>
            <a:ext cx="1451744" cy="646331"/>
          </a:xfrm>
          <a:prstGeom prst="rect">
            <a:avLst/>
          </a:prstGeom>
          <a:noFill/>
        </p:spPr>
        <p:txBody>
          <a:bodyPr wrap="none" rtlCol="0">
            <a:spAutoFit/>
          </a:bodyPr>
          <a:lstStyle/>
          <a:p>
            <a:r>
              <a:rPr lang="en-CA" dirty="0"/>
              <a:t>Features size:</a:t>
            </a:r>
          </a:p>
          <a:p>
            <a:r>
              <a:rPr lang="en-CA" dirty="0"/>
              <a:t>155 x 64</a:t>
            </a:r>
          </a:p>
        </p:txBody>
      </p:sp>
    </p:spTree>
    <p:extLst>
      <p:ext uri="{BB962C8B-B14F-4D97-AF65-F5344CB8AC3E}">
        <p14:creationId xmlns:p14="http://schemas.microsoft.com/office/powerpoint/2010/main" val="180913750"/>
      </p:ext>
    </p:extLst>
  </p:cSld>
  <p:clrMapOvr>
    <a:masterClrMapping/>
  </p:clrMapOvr>
  <mc:AlternateContent xmlns:mc="http://schemas.openxmlformats.org/markup-compatibility/2006" xmlns:p14="http://schemas.microsoft.com/office/powerpoint/2010/main">
    <mc:Choice Requires="p14">
      <p:transition spd="slow" p14:dur="2000" advTm="18380"/>
    </mc:Choice>
    <mc:Fallback xmlns="">
      <p:transition spd="slow" advTm="18380"/>
    </mc:Fallback>
  </mc:AlternateContent>
  <p:timing>
    <p:tnLst>
      <p:par>
        <p:cTn id="1" dur="indefinite" restart="never" nodeType="tmRoot">
          <p:childTnLst>
            <p:audio isNarration="1">
              <p:cMediaNode vol="80000" showWhenStopped="0">
                <p:cTn id="2" fill="hold" display="0">
                  <p:stCondLst>
                    <p:cond delay="indefinite"/>
                  </p:stCondLst>
                  <p:endCondLst>
                    <p:cond evt="onStopAudio" delay="0">
                      <p:tgtEl>
                        <p:sldTgt/>
                      </p:tgtEl>
                    </p:cond>
                  </p:endCondLst>
                </p:cTn>
                <p:tgtEl>
                  <p:spTgt spid="1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9.5|0.3"/>
</p:tagLst>
</file>

<file path=ppt/tags/tag2.xml><?xml version="1.0" encoding="utf-8"?>
<p:tagLst xmlns:a="http://schemas.openxmlformats.org/drawingml/2006/main" xmlns:r="http://schemas.openxmlformats.org/officeDocument/2006/relationships" xmlns:p="http://schemas.openxmlformats.org/presentationml/2006/main">
  <p:tag name="TIMING" val="|7.6|0.3"/>
</p:tagLst>
</file>

<file path=ppt/tags/tag3.xml><?xml version="1.0" encoding="utf-8"?>
<p:tagLst xmlns:a="http://schemas.openxmlformats.org/drawingml/2006/main" xmlns:r="http://schemas.openxmlformats.org/officeDocument/2006/relationships" xmlns:p="http://schemas.openxmlformats.org/presentationml/2006/main">
  <p:tag name="TIMING" val="|8|7.2|9|6.9|6.6|16.1"/>
</p:tagLst>
</file>

<file path=ppt/theme/theme1.xml><?xml version="1.0" encoding="utf-8"?>
<a:theme xmlns:a="http://schemas.openxmlformats.org/drawingml/2006/main" name="Thème Office">
  <a:themeElements>
    <a:clrScheme name="Bureau">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Bureau">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TotalTime>
  <Words>779</Words>
  <Application>Microsoft Macintosh PowerPoint</Application>
  <PresentationFormat>Grand écran</PresentationFormat>
  <Paragraphs>113</Paragraphs>
  <Slides>18</Slides>
  <Notes>8</Notes>
  <HiddenSlides>0</HiddenSlides>
  <MMClips>7</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18</vt:i4>
      </vt:variant>
    </vt:vector>
  </HeadingPairs>
  <TitlesOfParts>
    <vt:vector size="22" baseType="lpstr">
      <vt:lpstr>Arial</vt:lpstr>
      <vt:lpstr>Calibri</vt:lpstr>
      <vt:lpstr>Calibri Light</vt:lpstr>
      <vt:lpstr>Thème Office</vt:lpstr>
      <vt:lpstr>Présentation PowerPoint</vt:lpstr>
      <vt:lpstr>Background</vt:lpstr>
      <vt:lpstr>Background</vt:lpstr>
      <vt:lpstr>Background</vt:lpstr>
      <vt:lpstr>Présentation PowerPoint</vt:lpstr>
      <vt:lpstr>Présentation PowerPoint</vt:lpstr>
      <vt:lpstr>Dataset</vt:lpstr>
      <vt:lpstr>Présentation PowerPoint</vt:lpstr>
      <vt:lpstr>Présentation PowerPoint</vt:lpstr>
      <vt:lpstr>Model optimization</vt:lpstr>
      <vt:lpstr>Présentation PowerPoint</vt:lpstr>
      <vt:lpstr>Présentation PowerPoint</vt:lpstr>
      <vt:lpstr>Results</vt:lpstr>
      <vt:lpstr>Results</vt:lpstr>
      <vt:lpstr>What do I still need to do?</vt:lpstr>
      <vt:lpstr>Post Brainhack</vt:lpstr>
      <vt:lpstr>Other things I learned!</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Isabelle Simard</dc:creator>
  <cp:lastModifiedBy>Isabelle Simard</cp:lastModifiedBy>
  <cp:revision>5</cp:revision>
  <dcterms:created xsi:type="dcterms:W3CDTF">2019-08-30T13:23:40Z</dcterms:created>
  <dcterms:modified xsi:type="dcterms:W3CDTF">2019-09-03T00:50:56Z</dcterms:modified>
</cp:coreProperties>
</file>